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2" r:id="rId4"/>
    <p:sldId id="285" r:id="rId5"/>
    <p:sldId id="288" r:id="rId6"/>
    <p:sldId id="287" r:id="rId7"/>
    <p:sldId id="289" r:id="rId8"/>
    <p:sldId id="276" r:id="rId9"/>
    <p:sldId id="291" r:id="rId10"/>
    <p:sldId id="292" r:id="rId11"/>
    <p:sldId id="293" r:id="rId12"/>
    <p:sldId id="294" r:id="rId13"/>
    <p:sldId id="295" r:id="rId14"/>
    <p:sldId id="290" r:id="rId15"/>
    <p:sldId id="296" r:id="rId16"/>
    <p:sldId id="259" r:id="rId17"/>
    <p:sldId id="264" r:id="rId18"/>
    <p:sldId id="321" r:id="rId19"/>
    <p:sldId id="322" r:id="rId20"/>
    <p:sldId id="314" r:id="rId21"/>
    <p:sldId id="327" r:id="rId22"/>
    <p:sldId id="326" r:id="rId23"/>
    <p:sldId id="317" r:id="rId24"/>
    <p:sldId id="315" r:id="rId25"/>
    <p:sldId id="312" r:id="rId26"/>
    <p:sldId id="316" r:id="rId27"/>
    <p:sldId id="318" r:id="rId28"/>
    <p:sldId id="299" r:id="rId29"/>
    <p:sldId id="300" r:id="rId30"/>
    <p:sldId id="275" r:id="rId31"/>
    <p:sldId id="311" r:id="rId32"/>
    <p:sldId id="307" r:id="rId33"/>
    <p:sldId id="308" r:id="rId34"/>
    <p:sldId id="319" r:id="rId35"/>
    <p:sldId id="309" r:id="rId36"/>
    <p:sldId id="310" r:id="rId37"/>
    <p:sldId id="323" r:id="rId38"/>
    <p:sldId id="324" r:id="rId39"/>
    <p:sldId id="325" r:id="rId40"/>
    <p:sldId id="262" r:id="rId41"/>
    <p:sldId id="279" r:id="rId42"/>
    <p:sldId id="278" r:id="rId43"/>
    <p:sldId id="286" r:id="rId44"/>
    <p:sldId id="280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470" autoAdjust="0"/>
  </p:normalViewPr>
  <p:slideViewPr>
    <p:cSldViewPr snapToGrid="0">
      <p:cViewPr varScale="1">
        <p:scale>
          <a:sx n="106" d="100"/>
          <a:sy n="106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건호 김" userId="c262a4fd-953c-4cfc-9f1e-deaa88c715ba" providerId="ADAL" clId="{EC6952FF-DACE-7C43-A676-6CED36E3A375}"/>
    <pc:docChg chg="addSld modSld">
      <pc:chgData name="건호 김" userId="c262a4fd-953c-4cfc-9f1e-deaa88c715ba" providerId="ADAL" clId="{EC6952FF-DACE-7C43-A676-6CED36E3A375}" dt="2021-12-08T14:48:58.146" v="328" actId="20577"/>
      <pc:docMkLst>
        <pc:docMk/>
      </pc:docMkLst>
      <pc:sldChg chg="modSp">
        <pc:chgData name="건호 김" userId="c262a4fd-953c-4cfc-9f1e-deaa88c715ba" providerId="ADAL" clId="{EC6952FF-DACE-7C43-A676-6CED36E3A375}" dt="2021-12-08T13:55:53.422" v="44" actId="20577"/>
        <pc:sldMkLst>
          <pc:docMk/>
          <pc:sldMk cId="2687582352" sldId="256"/>
        </pc:sldMkLst>
        <pc:spChg chg="mod">
          <ac:chgData name="건호 김" userId="c262a4fd-953c-4cfc-9f1e-deaa88c715ba" providerId="ADAL" clId="{EC6952FF-DACE-7C43-A676-6CED36E3A375}" dt="2021-12-08T13:55:21.654" v="26" actId="20577"/>
          <ac:spMkLst>
            <pc:docMk/>
            <pc:sldMk cId="2687582352" sldId="256"/>
            <ac:spMk id="2" creationId="{7295CCC4-886D-6040-9CCA-CC53A742740F}"/>
          </ac:spMkLst>
        </pc:spChg>
        <pc:spChg chg="mod">
          <ac:chgData name="건호 김" userId="c262a4fd-953c-4cfc-9f1e-deaa88c715ba" providerId="ADAL" clId="{EC6952FF-DACE-7C43-A676-6CED36E3A375}" dt="2021-12-08T13:55:53.422" v="44" actId="20577"/>
          <ac:spMkLst>
            <pc:docMk/>
            <pc:sldMk cId="2687582352" sldId="256"/>
            <ac:spMk id="3" creationId="{166ED85F-8BA9-6F45-9E6D-A8A5E42ADED4}"/>
          </ac:spMkLst>
        </pc:spChg>
      </pc:sldChg>
      <pc:sldChg chg="modSp new">
        <pc:chgData name="건호 김" userId="c262a4fd-953c-4cfc-9f1e-deaa88c715ba" providerId="ADAL" clId="{EC6952FF-DACE-7C43-A676-6CED36E3A375}" dt="2021-12-08T13:57:44.149" v="86" actId="20577"/>
        <pc:sldMkLst>
          <pc:docMk/>
          <pc:sldMk cId="2806121968" sldId="257"/>
        </pc:sldMkLst>
        <pc:spChg chg="mod">
          <ac:chgData name="건호 김" userId="c262a4fd-953c-4cfc-9f1e-deaa88c715ba" providerId="ADAL" clId="{EC6952FF-DACE-7C43-A676-6CED36E3A375}" dt="2021-12-08T13:57:44.149" v="86" actId="20577"/>
          <ac:spMkLst>
            <pc:docMk/>
            <pc:sldMk cId="2806121968" sldId="257"/>
            <ac:spMk id="2" creationId="{C0E33372-572F-AB40-9257-261D483CAE79}"/>
          </ac:spMkLst>
        </pc:spChg>
      </pc:sldChg>
      <pc:sldChg chg="modSp new">
        <pc:chgData name="건호 김" userId="c262a4fd-953c-4cfc-9f1e-deaa88c715ba" providerId="ADAL" clId="{EC6952FF-DACE-7C43-A676-6CED36E3A375}" dt="2021-12-08T13:58:00.526" v="111" actId="20577"/>
        <pc:sldMkLst>
          <pc:docMk/>
          <pc:sldMk cId="1765943912" sldId="258"/>
        </pc:sldMkLst>
        <pc:spChg chg="mod">
          <ac:chgData name="건호 김" userId="c262a4fd-953c-4cfc-9f1e-deaa88c715ba" providerId="ADAL" clId="{EC6952FF-DACE-7C43-A676-6CED36E3A375}" dt="2021-12-08T13:58:00.526" v="111" actId="20577"/>
          <ac:spMkLst>
            <pc:docMk/>
            <pc:sldMk cId="1765943912" sldId="258"/>
            <ac:spMk id="2" creationId="{6667D08C-4A85-D744-B4CC-1D9D5DFF8C1C}"/>
          </ac:spMkLst>
        </pc:spChg>
      </pc:sldChg>
      <pc:sldChg chg="modSp new">
        <pc:chgData name="건호 김" userId="c262a4fd-953c-4cfc-9f1e-deaa88c715ba" providerId="ADAL" clId="{EC6952FF-DACE-7C43-A676-6CED36E3A375}" dt="2021-12-08T14:46:05.044" v="197" actId="20577"/>
        <pc:sldMkLst>
          <pc:docMk/>
          <pc:sldMk cId="3572729895" sldId="259"/>
        </pc:sldMkLst>
        <pc:spChg chg="mod">
          <ac:chgData name="건호 김" userId="c262a4fd-953c-4cfc-9f1e-deaa88c715ba" providerId="ADAL" clId="{EC6952FF-DACE-7C43-A676-6CED36E3A375}" dt="2021-12-08T14:46:05.044" v="197" actId="20577"/>
          <ac:spMkLst>
            <pc:docMk/>
            <pc:sldMk cId="3572729895" sldId="259"/>
            <ac:spMk id="2" creationId="{EA477409-8C9D-2A4F-8D84-E118F4B99A58}"/>
          </ac:spMkLst>
        </pc:spChg>
      </pc:sldChg>
      <pc:sldChg chg="modSp new">
        <pc:chgData name="건호 김" userId="c262a4fd-953c-4cfc-9f1e-deaa88c715ba" providerId="ADAL" clId="{EC6952FF-DACE-7C43-A676-6CED36E3A375}" dt="2021-12-08T13:59:16.451" v="171" actId="20577"/>
        <pc:sldMkLst>
          <pc:docMk/>
          <pc:sldMk cId="2955507711" sldId="260"/>
        </pc:sldMkLst>
        <pc:spChg chg="mod">
          <ac:chgData name="건호 김" userId="c262a4fd-953c-4cfc-9f1e-deaa88c715ba" providerId="ADAL" clId="{EC6952FF-DACE-7C43-A676-6CED36E3A375}" dt="2021-12-08T13:59:16.451" v="171" actId="20577"/>
          <ac:spMkLst>
            <pc:docMk/>
            <pc:sldMk cId="2955507711" sldId="260"/>
            <ac:spMk id="2" creationId="{DE42FD0C-305D-0443-8D45-CD4F7D7668E8}"/>
          </ac:spMkLst>
        </pc:spChg>
      </pc:sldChg>
      <pc:sldChg chg="modSp new">
        <pc:chgData name="건호 김" userId="c262a4fd-953c-4cfc-9f1e-deaa88c715ba" providerId="ADAL" clId="{EC6952FF-DACE-7C43-A676-6CED36E3A375}" dt="2021-12-08T14:47:37.756" v="226" actId="20577"/>
        <pc:sldMkLst>
          <pc:docMk/>
          <pc:sldMk cId="2796657042" sldId="261"/>
        </pc:sldMkLst>
        <pc:spChg chg="mod">
          <ac:chgData name="건호 김" userId="c262a4fd-953c-4cfc-9f1e-deaa88c715ba" providerId="ADAL" clId="{EC6952FF-DACE-7C43-A676-6CED36E3A375}" dt="2021-12-08T14:47:37.756" v="226" actId="20577"/>
          <ac:spMkLst>
            <pc:docMk/>
            <pc:sldMk cId="2796657042" sldId="261"/>
            <ac:spMk id="2" creationId="{B8E06683-3912-EA45-AD80-3EA2F6AF8028}"/>
          </ac:spMkLst>
        </pc:spChg>
      </pc:sldChg>
      <pc:sldChg chg="modSp new">
        <pc:chgData name="건호 김" userId="c262a4fd-953c-4cfc-9f1e-deaa88c715ba" providerId="ADAL" clId="{EC6952FF-DACE-7C43-A676-6CED36E3A375}" dt="2021-12-08T14:48:58.146" v="328" actId="20577"/>
        <pc:sldMkLst>
          <pc:docMk/>
          <pc:sldMk cId="1025538448" sldId="262"/>
        </pc:sldMkLst>
        <pc:spChg chg="mod">
          <ac:chgData name="건호 김" userId="c262a4fd-953c-4cfc-9f1e-deaa88c715ba" providerId="ADAL" clId="{EC6952FF-DACE-7C43-A676-6CED36E3A375}" dt="2021-12-08T14:48:58.146" v="328" actId="20577"/>
          <ac:spMkLst>
            <pc:docMk/>
            <pc:sldMk cId="1025538448" sldId="262"/>
            <ac:spMk id="2" creationId="{BB263ED2-DB2F-BE4C-A0E5-F824D240EC80}"/>
          </ac:spMkLst>
        </pc:spChg>
      </pc:sldChg>
    </pc:docChg>
  </pc:docChgLst>
  <pc:docChgLst>
    <pc:chgData name="건호 김" userId="c262a4fd-953c-4cfc-9f1e-deaa88c715ba" providerId="ADAL" clId="{2DB61BA3-EA50-234E-93CC-F81B5108C6AA}"/>
    <pc:docChg chg="addSld modSld">
      <pc:chgData name="건호 김" userId="c262a4fd-953c-4cfc-9f1e-deaa88c715ba" providerId="ADAL" clId="{2DB61BA3-EA50-234E-93CC-F81B5108C6AA}" dt="2021-12-20T15:29:56.756" v="1587" actId="20577"/>
      <pc:docMkLst>
        <pc:docMk/>
      </pc:docMkLst>
      <pc:sldChg chg="modSp">
        <pc:chgData name="건호 김" userId="c262a4fd-953c-4cfc-9f1e-deaa88c715ba" providerId="ADAL" clId="{2DB61BA3-EA50-234E-93CC-F81B5108C6AA}" dt="2021-12-20T14:58:25.204" v="531" actId="20577"/>
        <pc:sldMkLst>
          <pc:docMk/>
          <pc:sldMk cId="2806121968" sldId="257"/>
        </pc:sldMkLst>
        <pc:spChg chg="mod">
          <ac:chgData name="건호 김" userId="c262a4fd-953c-4cfc-9f1e-deaa88c715ba" providerId="ADAL" clId="{2DB61BA3-EA50-234E-93CC-F81B5108C6AA}" dt="2021-12-20T14:58:25.204" v="531" actId="20577"/>
          <ac:spMkLst>
            <pc:docMk/>
            <pc:sldMk cId="2806121968" sldId="257"/>
            <ac:spMk id="2" creationId="{C0E33372-572F-AB40-9257-261D483CAE79}"/>
          </ac:spMkLst>
        </pc:spChg>
      </pc:sldChg>
      <pc:sldChg chg="modSp new">
        <pc:chgData name="건호 김" userId="c262a4fd-953c-4cfc-9f1e-deaa88c715ba" providerId="ADAL" clId="{2DB61BA3-EA50-234E-93CC-F81B5108C6AA}" dt="2021-12-20T15:22:54.586" v="1239" actId="20577"/>
        <pc:sldMkLst>
          <pc:docMk/>
          <pc:sldMk cId="3823441385" sldId="263"/>
        </pc:sldMkLst>
        <pc:spChg chg="mod">
          <ac:chgData name="건호 김" userId="c262a4fd-953c-4cfc-9f1e-deaa88c715ba" providerId="ADAL" clId="{2DB61BA3-EA50-234E-93CC-F81B5108C6AA}" dt="2021-12-20T14:52:02.952" v="17" actId="20577"/>
          <ac:spMkLst>
            <pc:docMk/>
            <pc:sldMk cId="3823441385" sldId="263"/>
            <ac:spMk id="2" creationId="{24421AEC-68E0-6944-A5EC-776CD9AD9081}"/>
          </ac:spMkLst>
        </pc:spChg>
        <pc:spChg chg="mod">
          <ac:chgData name="건호 김" userId="c262a4fd-953c-4cfc-9f1e-deaa88c715ba" providerId="ADAL" clId="{2DB61BA3-EA50-234E-93CC-F81B5108C6AA}" dt="2021-12-20T15:22:54.586" v="1239" actId="20577"/>
          <ac:spMkLst>
            <pc:docMk/>
            <pc:sldMk cId="3823441385" sldId="263"/>
            <ac:spMk id="3" creationId="{43854351-5B61-8A4A-B213-F155066A4B9C}"/>
          </ac:spMkLst>
        </pc:spChg>
      </pc:sldChg>
      <pc:sldChg chg="modSp new">
        <pc:chgData name="건호 김" userId="c262a4fd-953c-4cfc-9f1e-deaa88c715ba" providerId="ADAL" clId="{2DB61BA3-EA50-234E-93CC-F81B5108C6AA}" dt="2021-12-20T14:57:53.852" v="529" actId="20577"/>
        <pc:sldMkLst>
          <pc:docMk/>
          <pc:sldMk cId="2785094875" sldId="264"/>
        </pc:sldMkLst>
        <pc:spChg chg="mod">
          <ac:chgData name="건호 김" userId="c262a4fd-953c-4cfc-9f1e-deaa88c715ba" providerId="ADAL" clId="{2DB61BA3-EA50-234E-93CC-F81B5108C6AA}" dt="2021-12-20T14:57:53.852" v="529" actId="20577"/>
          <ac:spMkLst>
            <pc:docMk/>
            <pc:sldMk cId="2785094875" sldId="264"/>
            <ac:spMk id="2" creationId="{0AC00C49-4922-5644-8C40-4B7456704B01}"/>
          </ac:spMkLst>
        </pc:spChg>
      </pc:sldChg>
      <pc:sldChg chg="modSp new">
        <pc:chgData name="건호 김" userId="c262a4fd-953c-4cfc-9f1e-deaa88c715ba" providerId="ADAL" clId="{2DB61BA3-EA50-234E-93CC-F81B5108C6AA}" dt="2021-12-20T14:58:45.945" v="564" actId="20577"/>
        <pc:sldMkLst>
          <pc:docMk/>
          <pc:sldMk cId="1300167857" sldId="265"/>
        </pc:sldMkLst>
        <pc:spChg chg="mod">
          <ac:chgData name="건호 김" userId="c262a4fd-953c-4cfc-9f1e-deaa88c715ba" providerId="ADAL" clId="{2DB61BA3-EA50-234E-93CC-F81B5108C6AA}" dt="2021-12-20T14:58:45.945" v="564" actId="20577"/>
          <ac:spMkLst>
            <pc:docMk/>
            <pc:sldMk cId="1300167857" sldId="265"/>
            <ac:spMk id="2" creationId="{29FED704-BB25-EF41-8D34-FD5B7261DAB5}"/>
          </ac:spMkLst>
        </pc:spChg>
      </pc:sldChg>
      <pc:sldChg chg="modSp new">
        <pc:chgData name="건호 김" userId="c262a4fd-953c-4cfc-9f1e-deaa88c715ba" providerId="ADAL" clId="{2DB61BA3-EA50-234E-93CC-F81B5108C6AA}" dt="2021-12-20T14:59:48.303" v="607" actId="20577"/>
        <pc:sldMkLst>
          <pc:docMk/>
          <pc:sldMk cId="917223256" sldId="266"/>
        </pc:sldMkLst>
        <pc:spChg chg="mod">
          <ac:chgData name="건호 김" userId="c262a4fd-953c-4cfc-9f1e-deaa88c715ba" providerId="ADAL" clId="{2DB61BA3-EA50-234E-93CC-F81B5108C6AA}" dt="2021-12-20T14:59:48.303" v="607" actId="20577"/>
          <ac:spMkLst>
            <pc:docMk/>
            <pc:sldMk cId="917223256" sldId="266"/>
            <ac:spMk id="2" creationId="{7C628000-29B4-7444-BDD1-7DF2C01982B0}"/>
          </ac:spMkLst>
        </pc:spChg>
      </pc:sldChg>
      <pc:sldChg chg="modSp new">
        <pc:chgData name="건호 김" userId="c262a4fd-953c-4cfc-9f1e-deaa88c715ba" providerId="ADAL" clId="{2DB61BA3-EA50-234E-93CC-F81B5108C6AA}" dt="2021-12-20T15:00:29.765" v="639" actId="20577"/>
        <pc:sldMkLst>
          <pc:docMk/>
          <pc:sldMk cId="1753775907" sldId="267"/>
        </pc:sldMkLst>
        <pc:spChg chg="mod">
          <ac:chgData name="건호 김" userId="c262a4fd-953c-4cfc-9f1e-deaa88c715ba" providerId="ADAL" clId="{2DB61BA3-EA50-234E-93CC-F81B5108C6AA}" dt="2021-12-20T15:00:29.765" v="639" actId="20577"/>
          <ac:spMkLst>
            <pc:docMk/>
            <pc:sldMk cId="1753775907" sldId="267"/>
            <ac:spMk id="2" creationId="{2571CF46-224E-994C-8DFA-F06077495019}"/>
          </ac:spMkLst>
        </pc:spChg>
      </pc:sldChg>
      <pc:sldChg chg="modSp new">
        <pc:chgData name="건호 김" userId="c262a4fd-953c-4cfc-9f1e-deaa88c715ba" providerId="ADAL" clId="{2DB61BA3-EA50-234E-93CC-F81B5108C6AA}" dt="2021-12-20T15:00:49.369" v="662" actId="20577"/>
        <pc:sldMkLst>
          <pc:docMk/>
          <pc:sldMk cId="1246462921" sldId="268"/>
        </pc:sldMkLst>
        <pc:spChg chg="mod">
          <ac:chgData name="건호 김" userId="c262a4fd-953c-4cfc-9f1e-deaa88c715ba" providerId="ADAL" clId="{2DB61BA3-EA50-234E-93CC-F81B5108C6AA}" dt="2021-12-20T15:00:49.369" v="662" actId="20577"/>
          <ac:spMkLst>
            <pc:docMk/>
            <pc:sldMk cId="1246462921" sldId="268"/>
            <ac:spMk id="2" creationId="{2F8183ED-4A2B-2746-86F6-2C8746FB6C7F}"/>
          </ac:spMkLst>
        </pc:spChg>
      </pc:sldChg>
      <pc:sldChg chg="modSp new">
        <pc:chgData name="건호 김" userId="c262a4fd-953c-4cfc-9f1e-deaa88c715ba" providerId="ADAL" clId="{2DB61BA3-EA50-234E-93CC-F81B5108C6AA}" dt="2021-12-20T15:04:16.846" v="856" actId="20577"/>
        <pc:sldMkLst>
          <pc:docMk/>
          <pc:sldMk cId="4154937351" sldId="269"/>
        </pc:sldMkLst>
        <pc:spChg chg="mod">
          <ac:chgData name="건호 김" userId="c262a4fd-953c-4cfc-9f1e-deaa88c715ba" providerId="ADAL" clId="{2DB61BA3-EA50-234E-93CC-F81B5108C6AA}" dt="2021-12-20T15:03:11.497" v="701" actId="20577"/>
          <ac:spMkLst>
            <pc:docMk/>
            <pc:sldMk cId="4154937351" sldId="269"/>
            <ac:spMk id="2" creationId="{FBEFF7FE-4BBC-4140-8BFD-3B285B65D672}"/>
          </ac:spMkLst>
        </pc:spChg>
        <pc:spChg chg="mod">
          <ac:chgData name="건호 김" userId="c262a4fd-953c-4cfc-9f1e-deaa88c715ba" providerId="ADAL" clId="{2DB61BA3-EA50-234E-93CC-F81B5108C6AA}" dt="2021-12-20T15:04:16.846" v="856" actId="20577"/>
          <ac:spMkLst>
            <pc:docMk/>
            <pc:sldMk cId="4154937351" sldId="269"/>
            <ac:spMk id="3" creationId="{4AD46A60-5557-AD4E-872D-0445A00F5E2A}"/>
          </ac:spMkLst>
        </pc:spChg>
      </pc:sldChg>
      <pc:sldChg chg="modSp new">
        <pc:chgData name="건호 김" userId="c262a4fd-953c-4cfc-9f1e-deaa88c715ba" providerId="ADAL" clId="{2DB61BA3-EA50-234E-93CC-F81B5108C6AA}" dt="2021-12-20T15:26:24.866" v="1276" actId="20577"/>
        <pc:sldMkLst>
          <pc:docMk/>
          <pc:sldMk cId="3828392128" sldId="270"/>
        </pc:sldMkLst>
        <pc:spChg chg="mod">
          <ac:chgData name="건호 김" userId="c262a4fd-953c-4cfc-9f1e-deaa88c715ba" providerId="ADAL" clId="{2DB61BA3-EA50-234E-93CC-F81B5108C6AA}" dt="2021-12-20T15:26:24.866" v="1276" actId="20577"/>
          <ac:spMkLst>
            <pc:docMk/>
            <pc:sldMk cId="3828392128" sldId="270"/>
            <ac:spMk id="2" creationId="{53EE0979-4C50-CE49-B4E2-295D71312CC3}"/>
          </ac:spMkLst>
        </pc:spChg>
      </pc:sldChg>
      <pc:sldChg chg="modSp new">
        <pc:chgData name="건호 김" userId="c262a4fd-953c-4cfc-9f1e-deaa88c715ba" providerId="ADAL" clId="{2DB61BA3-EA50-234E-93CC-F81B5108C6AA}" dt="2021-12-20T15:28:57.227" v="1582" actId="20577"/>
        <pc:sldMkLst>
          <pc:docMk/>
          <pc:sldMk cId="3231900920" sldId="271"/>
        </pc:sldMkLst>
        <pc:spChg chg="mod">
          <ac:chgData name="건호 김" userId="c262a4fd-953c-4cfc-9f1e-deaa88c715ba" providerId="ADAL" clId="{2DB61BA3-EA50-234E-93CC-F81B5108C6AA}" dt="2021-12-20T15:27:18.596" v="1383" actId="20577"/>
          <ac:spMkLst>
            <pc:docMk/>
            <pc:sldMk cId="3231900920" sldId="271"/>
            <ac:spMk id="2" creationId="{E08DF451-BB3D-D740-BBBF-34D50E2BDA4F}"/>
          </ac:spMkLst>
        </pc:spChg>
        <pc:spChg chg="mod">
          <ac:chgData name="건호 김" userId="c262a4fd-953c-4cfc-9f1e-deaa88c715ba" providerId="ADAL" clId="{2DB61BA3-EA50-234E-93CC-F81B5108C6AA}" dt="2021-12-20T15:28:57.227" v="1582" actId="20577"/>
          <ac:spMkLst>
            <pc:docMk/>
            <pc:sldMk cId="3231900920" sldId="271"/>
            <ac:spMk id="3" creationId="{C2614303-25BF-A846-BCF9-C85BC29B0AD6}"/>
          </ac:spMkLst>
        </pc:spChg>
      </pc:sldChg>
      <pc:sldChg chg="modSp new">
        <pc:chgData name="건호 김" userId="c262a4fd-953c-4cfc-9f1e-deaa88c715ba" providerId="ADAL" clId="{2DB61BA3-EA50-234E-93CC-F81B5108C6AA}" dt="2021-12-20T15:29:56.756" v="1587" actId="20577"/>
        <pc:sldMkLst>
          <pc:docMk/>
          <pc:sldMk cId="3964980088" sldId="272"/>
        </pc:sldMkLst>
        <pc:spChg chg="mod">
          <ac:chgData name="건호 김" userId="c262a4fd-953c-4cfc-9f1e-deaa88c715ba" providerId="ADAL" clId="{2DB61BA3-EA50-234E-93CC-F81B5108C6AA}" dt="2021-12-20T15:29:56.756" v="1587" actId="20577"/>
          <ac:spMkLst>
            <pc:docMk/>
            <pc:sldMk cId="3964980088" sldId="272"/>
            <ac:spMk id="2" creationId="{FBCCB2AF-EEEA-A64F-AFEE-9859DD5692E7}"/>
          </ac:spMkLst>
        </pc:spChg>
      </pc:sldChg>
    </pc:docChg>
  </pc:docChgLst>
  <pc:docChgLst>
    <pc:chgData name="김건호" userId="S::niki@posicube.com::c262a4fd-953c-4cfc-9f1e-deaa88c715ba" providerId="AD" clId="Web-{F7D3A7AA-938D-9934-6EBA-1D6C9E3472E3}"/>
    <pc:docChg chg="modSld">
      <pc:chgData name="김건호" userId="S::niki@posicube.com::c262a4fd-953c-4cfc-9f1e-deaa88c715ba" providerId="AD" clId="Web-{F7D3A7AA-938D-9934-6EBA-1D6C9E3472E3}" dt="2021-12-10T07:48:01.962" v="196" actId="20577"/>
      <pc:docMkLst>
        <pc:docMk/>
      </pc:docMkLst>
      <pc:sldChg chg="modSp">
        <pc:chgData name="김건호" userId="S::niki@posicube.com::c262a4fd-953c-4cfc-9f1e-deaa88c715ba" providerId="AD" clId="Web-{F7D3A7AA-938D-9934-6EBA-1D6C9E3472E3}" dt="2021-12-10T07:47:08.289" v="169" actId="20577"/>
        <pc:sldMkLst>
          <pc:docMk/>
          <pc:sldMk cId="2687582352" sldId="256"/>
        </pc:sldMkLst>
        <pc:spChg chg="mod">
          <ac:chgData name="김건호" userId="S::niki@posicube.com::c262a4fd-953c-4cfc-9f1e-deaa88c715ba" providerId="AD" clId="Web-{F7D3A7AA-938D-9934-6EBA-1D6C9E3472E3}" dt="2021-12-10T07:47:08.289" v="169" actId="20577"/>
          <ac:spMkLst>
            <pc:docMk/>
            <pc:sldMk cId="2687582352" sldId="256"/>
            <ac:spMk id="2" creationId="{7295CCC4-886D-6040-9CCA-CC53A742740F}"/>
          </ac:spMkLst>
        </pc:spChg>
        <pc:spChg chg="mod">
          <ac:chgData name="김건호" userId="S::niki@posicube.com::c262a4fd-953c-4cfc-9f1e-deaa88c715ba" providerId="AD" clId="Web-{F7D3A7AA-938D-9934-6EBA-1D6C9E3472E3}" dt="2021-12-10T00:18:36.352" v="56" actId="20577"/>
          <ac:spMkLst>
            <pc:docMk/>
            <pc:sldMk cId="2687582352" sldId="256"/>
            <ac:spMk id="3" creationId="{166ED85F-8BA9-6F45-9E6D-A8A5E42ADED4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2:31.531" v="76" actId="20577"/>
        <pc:sldMkLst>
          <pc:docMk/>
          <pc:sldMk cId="2806121968" sldId="257"/>
        </pc:sldMkLst>
        <pc:spChg chg="mod">
          <ac:chgData name="김건호" userId="S::niki@posicube.com::c262a4fd-953c-4cfc-9f1e-deaa88c715ba" providerId="AD" clId="Web-{F7D3A7AA-938D-9934-6EBA-1D6C9E3472E3}" dt="2021-12-10T07:42:31.531" v="76" actId="20577"/>
          <ac:spMkLst>
            <pc:docMk/>
            <pc:sldMk cId="2806121968" sldId="257"/>
            <ac:spMk id="3" creationId="{6F4CE449-030E-2C49-9BA5-FDFC34CEDE8F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8:01.962" v="196" actId="20577"/>
        <pc:sldMkLst>
          <pc:docMk/>
          <pc:sldMk cId="1765943912" sldId="258"/>
        </pc:sldMkLst>
        <pc:spChg chg="mod">
          <ac:chgData name="김건호" userId="S::niki@posicube.com::c262a4fd-953c-4cfc-9f1e-deaa88c715ba" providerId="AD" clId="Web-{F7D3A7AA-938D-9934-6EBA-1D6C9E3472E3}" dt="2021-12-10T07:48:01.962" v="196" actId="20577"/>
          <ac:spMkLst>
            <pc:docMk/>
            <pc:sldMk cId="1765943912" sldId="258"/>
            <ac:spMk id="3" creationId="{89D8E541-BACA-EE4A-9611-02801025E824}"/>
          </ac:spMkLst>
        </pc:spChg>
      </pc:sldChg>
      <pc:sldChg chg="modSp">
        <pc:chgData name="김건호" userId="S::niki@posicube.com::c262a4fd-953c-4cfc-9f1e-deaa88c715ba" providerId="AD" clId="Web-{F7D3A7AA-938D-9934-6EBA-1D6C9E3472E3}" dt="2021-12-10T07:44:57.676" v="155" actId="20577"/>
        <pc:sldMkLst>
          <pc:docMk/>
          <pc:sldMk cId="3572729895" sldId="259"/>
        </pc:sldMkLst>
        <pc:spChg chg="mod">
          <ac:chgData name="김건호" userId="S::niki@posicube.com::c262a4fd-953c-4cfc-9f1e-deaa88c715ba" providerId="AD" clId="Web-{F7D3A7AA-938D-9934-6EBA-1D6C9E3472E3}" dt="2021-12-10T07:44:57.676" v="155" actId="20577"/>
          <ac:spMkLst>
            <pc:docMk/>
            <pc:sldMk cId="3572729895" sldId="259"/>
            <ac:spMk id="3" creationId="{99795100-274B-8944-A5CB-4843C7FA316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26A54B-73A2-B142-988A-A0BBE8E1D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70ACCE79-7009-4940-9653-D2EECD163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337CD85-3A7A-4E4A-8CED-A85912D7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9EFA1FF-CA0C-914A-BCCC-0CA98CDCE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599BF34-629E-F444-BDE5-05F2CE3F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ABE98D-DACD-F649-9E04-7CD4E59C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7B1F0CA-3391-3D4F-B059-A1A9C0DCE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04C5B65-6C33-3F4C-8B6E-51E1E3D9A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B5A1A1C-9CBA-5141-9254-502435149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B99276-3742-374A-B1D7-E60FC315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60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09F8F767-60F9-AA4F-BF3C-745CA58FB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B6F8D7A-8135-3347-B653-698087086E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174057-A091-E24A-921D-2AE23ADA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BD389BC-A0CA-E947-B5BF-EC1574E34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9A833E1-616C-0B42-95F6-C32806054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425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12477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880200C-3166-594D-B941-FE7194396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05"/>
            <a:ext cx="10515600" cy="132556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76AB91F-913B-A847-8905-70C256B49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757738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685800" indent="-228600">
              <a:buFont typeface="맑은 고딕" panose="020B0503020000020004" pitchFamily="50" charset="-127"/>
              <a:buChar char="－"/>
              <a:defRPr sz="16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1371600" indent="-457200">
              <a:buFont typeface="Arial" panose="020B0604020202020204" pitchFamily="34" charset="0"/>
              <a:buChar char="•"/>
              <a:defRPr sz="14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714500" indent="-342900">
              <a:buFont typeface="+mj-lt"/>
              <a:buAutoNum type="alphaLcPeriod"/>
              <a:defRPr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 marL="2171700" indent="-342900">
              <a:buFont typeface="+mj-ea"/>
              <a:buAutoNum type="circleNumDbPlain"/>
              <a:defRPr sz="120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EB652C6E-3DCF-8F48-8E9F-85DF14D10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FD6B8B12-2EEF-F64E-AC08-E449A3A48A83}" type="datetimeFigureOut">
              <a:rPr lang="en-US" altLang="ko-KR" smtClean="0"/>
              <a:pPr/>
              <a:t>12/25/2021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3F54FA6-821A-594F-99DE-9AE3A5668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288D3B0-2D70-0F4B-B144-9A62CDB8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598203FA-A26F-A049-AA3A-B003BD27878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376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89449DB-E2DD-D74C-A9AA-EE4DA1C5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1138576-80DD-9E41-A8D2-20504F399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C2011E5-30A2-5D4B-AC66-D245E965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1726E7E-4D9A-0F4B-91CE-B981CE60A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51F9C42-EFB0-ED43-B88A-14485E45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95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813BCE2-FE2C-E245-A352-96744641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D717468-113A-FE49-A44E-31098EDF15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649882F-5161-4D4A-ACCC-EFD03830D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C208CF1-93D2-644A-B649-BCE08301E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150DBC-57F0-FE48-8255-FD8F0859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91A5C74-22BE-B64A-A04E-F77077B70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AD0030D-5131-644B-BA54-E248CBBC5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0BD41C9-1C56-A043-B42A-D1608A3CF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998188F-9D61-CE44-8986-44AB77186A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F82DA098-D755-E746-9E22-E7A7D023D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97BD0FD-AD54-C346-AB05-B1777125E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FA53BB45-3BC6-0046-9577-669705E11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6E54C4E7-966A-6E4A-98B4-DFE6975B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2ED25A0-5A4D-8F49-901C-0674DD22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1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8D02E75-B4C9-6A48-B67F-B2C9BAF7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96A37D1-CBB4-F148-AED9-8C15B61E0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01634010-CCCF-D44A-82B7-B09ADCF3D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5AB1EAD-D839-7B47-A951-891EC164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76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C9A613B0-4C44-3242-8792-7D48012E8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83471C29-E479-9844-B191-1389CD058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38C88E-A393-124F-92BB-58063651A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647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13EFD5F-D726-AE44-A8EC-9065A5F2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2DCD88C-E755-C94A-B384-0130A027F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A52B821-1BC3-D944-8958-A8834D934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8CF9F6E-873F-614D-81FB-F02189717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F8F6599-F282-C442-9CF7-0FB5A4BDB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87C4793-58FC-544D-90D5-7868F917B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29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585752-06D4-7F45-ABF9-3BAA87BB0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CA1DA28-BA4C-6A4C-9B64-030343AA7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0C48CFC-8604-CC48-A399-04A1AF06B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C179291-6D39-1849-9CD0-79F63CBFB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D7CADEA-2BD2-104E-A8ED-A79C6768D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8F32C44-05FA-144E-9726-82F26865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0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52430CE0-170C-2845-9684-BF8D15ED4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C242DCF-1439-4C42-8493-868200A2F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B617DCE-6259-9448-ACA4-E53B891E4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B8B12-2EEF-F64E-AC08-E449A3A48A83}" type="datetimeFigureOut">
              <a:rPr lang="en-US" altLang="ko-KR"/>
              <a:t>12/25/2021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3D2C46C-33B0-5A49-8760-D855450BA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40FB057-C226-974C-AE47-27F8E7D61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203FA-A26F-A049-AA3A-B003BD27878C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22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g"/><Relationship Id="rId9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jpe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niki@posicube.com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hyperlink" Target="https://developer.nvidia.com/cuda-toolkit-archive" TargetMode="External"/><Relationship Id="rId7" Type="http://schemas.openxmlformats.org/officeDocument/2006/relationships/hyperlink" Target="https://www.tensorflow.org/install?hl=ko" TargetMode="External"/><Relationship Id="rId12" Type="http://schemas.openxmlformats.org/officeDocument/2006/relationships/image" Target="../media/image76.png"/><Relationship Id="rId2" Type="http://schemas.openxmlformats.org/officeDocument/2006/relationships/hyperlink" Target="https://docs.nvidia.com/cuda/cuda-toolkit-release-notes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torch.org/get-started/locally/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anaconda.com/products/individual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s://developer.nvidia.com/cudnn" TargetMode="External"/><Relationship Id="rId9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09574" y="4486275"/>
            <a:ext cx="11363325" cy="1981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9574" y="323849"/>
            <a:ext cx="11353798" cy="41624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295CCC4-886D-6040-9CCA-CC53A7427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811463"/>
          </a:xfrm>
        </p:spPr>
        <p:txBody>
          <a:bodyPr anchor="ctr">
            <a:norm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현업의 </a:t>
            </a:r>
            <a:r>
              <a:rPr lang="ko-KR" altLang="en-US" sz="4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 개발자가 </a:t>
            </a: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말하는</a:t>
            </a:r>
            <a: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/>
            </a:r>
            <a:br>
              <a:rPr lang="en-US" altLang="ko-KR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r>
              <a:rPr lang="ko-KR" altLang="en-US" sz="4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함초롬돋움" panose="020B0604000101010101" pitchFamily="50" charset="-127"/>
                <a:cs typeface="함초롬돋움" panose="020B0604000101010101" pitchFamily="50" charset="-127"/>
              </a:rPr>
              <a:t>개발의 현황과 미래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166ED85F-8BA9-6F45-9E6D-A8A5E42AD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7125"/>
            <a:ext cx="9144000" cy="6953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㈜</a:t>
            </a:r>
            <a:r>
              <a:rPr lang="ko-KR" alt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포지큐브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기술연구소 김건호 </a:t>
            </a:r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AI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기술이사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58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2.1.3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1" y="1338388"/>
            <a:ext cx="10515600" cy="3714377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컴퓨터 </a:t>
              </a:r>
              <a:r>
                <a:rPr lang="ko-KR" altLang="en-US" sz="1400" b="1" u="sng" dirty="0" err="1"/>
                <a:t>비젼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(Computer Vision</a:t>
              </a:r>
              <a:r>
                <a:rPr lang="en-US" altLang="ko-KR" sz="1400" b="1" u="sng" dirty="0" smtClean="0"/>
                <a:t>)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Segmentation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 smtClean="0"/>
                <a:t>Segmentation</a:t>
              </a:r>
              <a:r>
                <a:rPr lang="ko-KR" altLang="en-US" sz="1200" dirty="0"/>
                <a:t>은 앞서 </a:t>
              </a:r>
              <a:r>
                <a:rPr lang="en-US" altLang="ko-KR" sz="1200" dirty="0"/>
                <a:t>Object Detection</a:t>
              </a:r>
              <a:r>
                <a:rPr lang="ko-KR" altLang="en-US" sz="1200" dirty="0"/>
                <a:t>보다 정교한 탐지를 요구하는 연구분야입니다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앞서 제시한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연구 분야는 특정 물체를 사전에 정의된 특정 클래스로 분류하며 </a:t>
              </a:r>
              <a:r>
                <a:rPr lang="ko-KR" altLang="en-US" sz="1200" dirty="0" err="1"/>
                <a:t>입력값으로</a:t>
              </a:r>
              <a:r>
                <a:rPr lang="ko-KR" altLang="en-US" sz="1200" dirty="0"/>
                <a:t> 이용된 이미지 혹은 비디오 화면 내 어느 위치에 존재하는지 파악하는 연구 분야입니다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여기서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어느 위치에 존재하는지 파악할 때</a:t>
              </a:r>
              <a:r>
                <a:rPr lang="en-US" altLang="ko-KR" sz="1200" dirty="0"/>
                <a:t>, (x, y, w, h) </a:t>
              </a:r>
              <a:r>
                <a:rPr lang="ko-KR" altLang="en-US" sz="1200" dirty="0"/>
                <a:t>정보를 이용하여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를 그리게 되는데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Boundary Box </a:t>
              </a:r>
              <a:r>
                <a:rPr lang="ko-KR" altLang="en-US" sz="1200" dirty="0"/>
                <a:t>내 물체가 꽉 차 있을 순 있지만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해당 물체가 아닌 영역이 존재할 수 있습니다</a:t>
              </a:r>
              <a:r>
                <a:rPr lang="en-US" altLang="ko-KR" sz="1200" dirty="0"/>
                <a:t>. Segmentation</a:t>
              </a:r>
              <a:r>
                <a:rPr lang="ko-KR" altLang="en-US" sz="1200" dirty="0"/>
                <a:t>은 특정 위치에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로 물체 존재 유무로 표현하는 것의 한계를 극복하기 위해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존재하는 모든 픽셀에 대해 특정 클래스로 예측하는 방식으로 진행합니다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및 비디오를 표현하는 최소 단위인 픽셀 수준으로 접근하여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각 </a:t>
              </a:r>
              <a:r>
                <a:rPr lang="ko-KR" altLang="en-US" sz="1200" dirty="0" err="1"/>
                <a:t>픽셀별로</a:t>
              </a:r>
              <a:r>
                <a:rPr lang="ko-KR" altLang="en-US" sz="1200" dirty="0"/>
                <a:t> 특정 클래스를 예측한다면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예측된 정보를 바탕으로 픽셀에 색을 다르게 표현하여 이미지로 표현한다면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모든 영역이 특정 클래스로 표현됩니다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이해를 돕기 위해 그림을 하나 첨부하겠습니다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특정 </a:t>
              </a:r>
              <a:r>
                <a:rPr lang="ko-KR" altLang="en-US" sz="1200" dirty="0"/>
                <a:t>클래스로 분류된 물체에 대해 </a:t>
              </a:r>
              <a:r>
                <a:rPr lang="en-US" altLang="ko-KR" sz="1200" dirty="0"/>
                <a:t>(x, y, w, h) </a:t>
              </a:r>
              <a:r>
                <a:rPr lang="ko-KR" altLang="en-US" sz="1200" dirty="0"/>
                <a:t>로 위치 정보를 표현하여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를 그린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분야는 그림 를 통해 확인할 수 있듯이 사람이 아닌 다른 영역도 </a:t>
              </a:r>
              <a:r>
                <a:rPr lang="en-US" altLang="ko-KR" sz="1200" dirty="0"/>
                <a:t>Boundary Box</a:t>
              </a:r>
              <a:r>
                <a:rPr lang="ko-KR" altLang="en-US" sz="1200" dirty="0"/>
                <a:t>가 포함하고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내 존재하는 모든 픽셀에 대해 클래스로 분류한 후 클래스 별로 색을 다르게 표현하여 이미지로 형상화 한 </a:t>
              </a:r>
              <a:r>
                <a:rPr lang="en-US" altLang="ko-KR" sz="1200" dirty="0"/>
                <a:t>Semantic Segmentation</a:t>
              </a:r>
              <a:r>
                <a:rPr lang="ko-KR" altLang="en-US" sz="1200" dirty="0"/>
                <a:t>을 보면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사람의 위치에 해당하는 픽셀들은 분홍색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사람이 아닌 위치의 픽셀들은 검정색으로 표현하여 이미지에 대해 물체의 클래스 및 위치 정보를 </a:t>
              </a:r>
              <a:r>
                <a:rPr lang="en-US" altLang="ko-KR" sz="1200" dirty="0"/>
                <a:t>Object Detection </a:t>
              </a:r>
              <a:r>
                <a:rPr lang="ko-KR" altLang="en-US" sz="1200" dirty="0"/>
                <a:t>에 비해 정확히 추출할 수 있는 장점을 갖고 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하지만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동일한 클래스로 분류된 복수의 물체들의 </a:t>
              </a:r>
              <a:r>
                <a:rPr lang="ko-KR" altLang="en-US" sz="1200" dirty="0" err="1"/>
                <a:t>픽셀값들이</a:t>
              </a:r>
              <a:r>
                <a:rPr lang="ko-KR" altLang="en-US" sz="1200" dirty="0"/>
                <a:t> 바로 옆에 존재하여 연결 되어 있는 경우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여러 물체가 하나의 물체로 인식될 수 있는 문제가 존재합니다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위의 그림에서 </a:t>
              </a:r>
              <a:r>
                <a:rPr lang="en-US" altLang="ko-KR" sz="1200" dirty="0"/>
                <a:t>Semantic Segmentation </a:t>
              </a:r>
              <a:r>
                <a:rPr lang="ko-KR" altLang="en-US" sz="1200" dirty="0"/>
                <a:t>이미지를 살펴보면</a:t>
              </a:r>
              <a:r>
                <a:rPr lang="en-US" altLang="ko-KR" sz="1200" dirty="0"/>
                <a:t>, Person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5</a:t>
              </a:r>
              <a:r>
                <a:rPr lang="ko-KR" altLang="en-US" sz="1200" dirty="0"/>
                <a:t>명의 사람이라고 우리는 바로 알아차릴 수 있지만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컴퓨터 입장에서는 머리가 </a:t>
              </a:r>
              <a:r>
                <a:rPr lang="en-US" altLang="ko-KR" sz="1200" dirty="0"/>
                <a:t>5</a:t>
              </a:r>
              <a:r>
                <a:rPr lang="ko-KR" altLang="en-US" sz="1200" dirty="0"/>
                <a:t>개이고 다리가 </a:t>
              </a:r>
              <a:r>
                <a:rPr lang="en-US" altLang="ko-KR" sz="1200" dirty="0"/>
                <a:t>7</a:t>
              </a:r>
              <a:r>
                <a:rPr lang="ko-KR" altLang="en-US" sz="1200" dirty="0"/>
                <a:t>개인 사람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명이라고 판단하게 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따라서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각 물체 별로 해당되는 </a:t>
              </a:r>
              <a:r>
                <a:rPr lang="ko-KR" altLang="en-US" sz="1200" dirty="0" err="1"/>
                <a:t>픽셀값들을</a:t>
              </a:r>
              <a:r>
                <a:rPr lang="ko-KR" altLang="en-US" sz="1200" dirty="0"/>
                <a:t> 구분하고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구분된 </a:t>
              </a:r>
              <a:r>
                <a:rPr lang="ko-KR" altLang="en-US" sz="1200" dirty="0" err="1"/>
                <a:t>픽셀값들에</a:t>
              </a:r>
              <a:r>
                <a:rPr lang="ko-KR" altLang="en-US" sz="1200" dirty="0"/>
                <a:t> 대해서 클래스를 예측하는 </a:t>
              </a:r>
              <a:r>
                <a:rPr lang="en-US" altLang="ko-KR" sz="1200" dirty="0"/>
                <a:t>Instance Segmentation </a:t>
              </a:r>
              <a:r>
                <a:rPr lang="ko-KR" altLang="en-US" sz="1200" dirty="0"/>
                <a:t>방식의 연구분야도 존재합니다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4678" r="-145" b="2565"/>
          <a:stretch/>
        </p:blipFill>
        <p:spPr>
          <a:xfrm>
            <a:off x="3431355" y="5118752"/>
            <a:ext cx="5582475" cy="14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2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2.1.4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611767"/>
            <a:ext cx="10515600" cy="4553363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200" b="1" u="sng" dirty="0"/>
                <a:t>자연어처리 </a:t>
              </a:r>
              <a:r>
                <a:rPr lang="en-US" altLang="ko-KR" sz="1200" b="1" u="sng" dirty="0"/>
                <a:t>(Text</a:t>
              </a:r>
              <a:r>
                <a:rPr lang="en-US" altLang="ko-KR" sz="1200" b="1" u="sng" dirty="0" smtClean="0"/>
                <a:t>)</a:t>
              </a:r>
            </a:p>
            <a:p>
              <a:r>
                <a:rPr lang="ko-KR" altLang="en-US" sz="1200" b="1" dirty="0" smtClean="0"/>
                <a:t>텍스트 </a:t>
              </a:r>
              <a:r>
                <a:rPr lang="en-US" altLang="ko-KR" sz="1200" b="1" dirty="0"/>
                <a:t>(Text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텍스트 </a:t>
              </a:r>
              <a:r>
                <a:rPr lang="ko-KR" altLang="en-US" sz="1200" dirty="0"/>
                <a:t>분야에서의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적용 또한 꾸준히 연구 되었습니다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텍스트 분야는 세부 </a:t>
              </a:r>
              <a:r>
                <a:rPr lang="en-US" altLang="ko-KR" sz="1200" dirty="0"/>
                <a:t>Task</a:t>
              </a:r>
              <a:r>
                <a:rPr lang="ko-KR" altLang="en-US" sz="1200" dirty="0"/>
                <a:t>로 나뉘어 연구가 되었는데 대표적으로 다음과 같은 것 들이 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/>
                <a:t>이미지 영역에서는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모델이 인간보다 더 좋은 성능을 보이는 모습을 보인 반면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텍스트 분야에서는 인간의 성능을 따라잡기 어려웠습니다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이미지에 비해 텍스트 </a:t>
              </a:r>
              <a:r>
                <a:rPr lang="en-US" altLang="ko-KR" sz="1200" dirty="0"/>
                <a:t>Task</a:t>
              </a:r>
              <a:r>
                <a:rPr lang="ko-KR" altLang="en-US" sz="1200" dirty="0"/>
                <a:t>는 배경지식이 요구된다는 점도 어려운 점이었고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주로 사용한 </a:t>
              </a:r>
              <a:r>
                <a:rPr lang="en-US" altLang="ko-KR" sz="1200" dirty="0"/>
                <a:t>Recurrent Neural Network (RNN) </a:t>
              </a:r>
              <a:r>
                <a:rPr lang="ko-KR" altLang="en-US" sz="1200" dirty="0"/>
                <a:t>계열의 모델의 한계 역시 해결해야 할 문제 중 하나였습니다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</a:t>
              </a:r>
              <a:r>
                <a:rPr lang="en-US" altLang="ko-KR" sz="1200" dirty="0"/>
                <a:t>2017</a:t>
              </a:r>
              <a:r>
                <a:rPr lang="ko-KR" altLang="en-US" sz="1200" dirty="0"/>
                <a:t>년 </a:t>
              </a:r>
              <a:r>
                <a:rPr lang="ko-KR" altLang="en-US" sz="1200" dirty="0" err="1"/>
                <a:t>구글이</a:t>
              </a:r>
              <a:r>
                <a:rPr lang="ko-KR" altLang="en-US" sz="1200" dirty="0"/>
                <a:t> 발표한 </a:t>
              </a:r>
              <a:r>
                <a:rPr lang="en-US" altLang="ko-KR" sz="1200" dirty="0"/>
                <a:t>Attention Is All You Need </a:t>
              </a:r>
              <a:r>
                <a:rPr lang="ko-KR" altLang="en-US" sz="1200" dirty="0"/>
                <a:t>라는 논문의 </a:t>
              </a:r>
              <a:r>
                <a:rPr lang="en-US" altLang="ko-KR" sz="1200" dirty="0"/>
                <a:t>Transformer </a:t>
              </a:r>
              <a:r>
                <a:rPr lang="ko-KR" altLang="en-US" sz="1200" dirty="0"/>
                <a:t>모듈 연구를 시작으로 이와 관련된 모델들이 활발히 연구되기 시작했고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성능을 넘어서는 </a:t>
              </a:r>
              <a:r>
                <a:rPr lang="en-US" altLang="ko-KR" sz="1200" dirty="0"/>
                <a:t>Language Model</a:t>
              </a:r>
              <a:r>
                <a:rPr lang="ko-KR" altLang="en-US" sz="1200" dirty="0"/>
                <a:t>이 개발되기 시작했습니다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그리고 최근에는 이를 이용하여 학계에서는 다양한 분야의 추가 연구가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산업계에서는 이와 관련된 서비스나 제품 연구가 활발히 이루어지고 있습니다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언어 </a:t>
              </a:r>
              <a:r>
                <a:rPr lang="ko-KR" altLang="en-US" sz="1200" dirty="0"/>
                <a:t>번역 </a:t>
              </a:r>
              <a:r>
                <a:rPr lang="en-US" altLang="ko-KR" sz="1200" dirty="0"/>
                <a:t>(Machine Translation)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문장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혹은 문서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분류 </a:t>
              </a:r>
              <a:r>
                <a:rPr lang="en-US" altLang="ko-KR" sz="1200" dirty="0"/>
                <a:t>(Sentence Classification)</a:t>
              </a:r>
              <a:endParaRPr lang="ko-KR" altLang="en-US" sz="1200" dirty="0"/>
            </a:p>
            <a:p>
              <a:pPr lvl="1"/>
              <a:r>
                <a:rPr lang="ko-KR" altLang="en-US" sz="1200" dirty="0" smtClean="0"/>
                <a:t>질의 </a:t>
              </a:r>
              <a:r>
                <a:rPr lang="ko-KR" altLang="en-US" sz="1200" dirty="0"/>
                <a:t>응답 시스템 </a:t>
              </a:r>
              <a:r>
                <a:rPr lang="en-US" altLang="ko-KR" sz="1200" dirty="0"/>
                <a:t>(Question &amp; Answer System : Q/A)</a:t>
              </a:r>
              <a:endParaRPr lang="ko-KR" altLang="en-US" sz="1200" dirty="0"/>
            </a:p>
            <a:p>
              <a:pPr lvl="1"/>
              <a:r>
                <a:rPr lang="ko-KR" altLang="en-US" sz="1200" dirty="0" err="1" smtClean="0"/>
                <a:t>개체명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인식 </a:t>
              </a:r>
              <a:r>
                <a:rPr lang="en-US" altLang="ko-KR" sz="1200" dirty="0"/>
                <a:t>(Named Entity Recognition : NER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  <a:p>
              <a:r>
                <a:rPr lang="ko-KR" altLang="en-US" sz="1200" b="1" dirty="0" smtClean="0"/>
                <a:t>음성</a:t>
              </a:r>
              <a:r>
                <a:rPr lang="en-US" altLang="ko-KR" sz="1200" b="1" dirty="0" smtClean="0"/>
                <a:t>(Voice)</a:t>
              </a:r>
            </a:p>
            <a:p>
              <a:pPr lvl="1"/>
              <a:r>
                <a:rPr lang="en-US" altLang="ko-KR" sz="1200" dirty="0" smtClean="0"/>
                <a:t>TTS : </a:t>
              </a:r>
              <a:r>
                <a:rPr lang="ko-KR" altLang="en-US" sz="1200" dirty="0" smtClean="0"/>
                <a:t>텍스트를 음성으로 변환하는 기술로 자연스러운 표현이 될 수 있도록 개발하는 것이 중요하다</a:t>
              </a:r>
              <a:r>
                <a:rPr lang="en-US" altLang="ko-KR" sz="1200" dirty="0" smtClean="0"/>
                <a:t>.</a:t>
              </a:r>
            </a:p>
            <a:p>
              <a:pPr lvl="1"/>
              <a:r>
                <a:rPr lang="en-US" altLang="ko-KR" sz="1200" dirty="0" smtClean="0"/>
                <a:t>STT : </a:t>
              </a:r>
              <a:r>
                <a:rPr lang="ko-KR" altLang="en-US" sz="1200" dirty="0" smtClean="0"/>
                <a:t>음성을 텍스트로 변환하는 기술로 정확한 텍스트로 변환할 수 있도록 개발하는 것이 중요하다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311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2.1.5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dirty="0"/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451511"/>
            <a:ext cx="10515600" cy="220608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200" b="1" u="sng" dirty="0"/>
                <a:t>강화학습 </a:t>
              </a:r>
              <a:r>
                <a:rPr lang="en-US" altLang="ko-KR" sz="1200" b="1" u="sng" dirty="0"/>
                <a:t>(Reinforcement Learning</a:t>
              </a:r>
              <a:r>
                <a:rPr lang="en-US" altLang="ko-KR" sz="1200" b="1" u="sng" dirty="0" smtClean="0"/>
                <a:t>)</a:t>
              </a:r>
              <a:r>
                <a:rPr lang="ko-KR" altLang="en-US" sz="1200" b="1" u="sng" dirty="0"/>
                <a:t> </a:t>
              </a:r>
            </a:p>
            <a:p>
              <a:r>
                <a:rPr lang="ko-KR" altLang="en-US" sz="1200" b="1" dirty="0"/>
                <a:t>알파고 </a:t>
              </a:r>
              <a:r>
                <a:rPr lang="en-US" altLang="ko-KR" sz="1200" b="1" dirty="0"/>
                <a:t>(</a:t>
              </a:r>
              <a:r>
                <a:rPr lang="en-US" altLang="ko-KR" sz="1200" b="1" dirty="0" err="1"/>
                <a:t>Alphago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또는 강화학습 </a:t>
              </a:r>
              <a:r>
                <a:rPr lang="en-US" altLang="ko-KR" sz="1200" dirty="0"/>
                <a:t>(Reinforcement Learning)</a:t>
              </a:r>
              <a:r>
                <a:rPr lang="ko-KR" altLang="en-US" sz="1200" dirty="0"/>
                <a:t>이라는 말은 들어보지 못 했어도 </a:t>
              </a:r>
              <a:r>
                <a:rPr lang="ko-KR" altLang="en-US" sz="1200" dirty="0" err="1"/>
                <a:t>알파고라는</a:t>
              </a:r>
              <a:r>
                <a:rPr lang="ko-KR" altLang="en-US" sz="1200" dirty="0"/>
                <a:t> 말은 들어봤을 겁니다</a:t>
              </a:r>
              <a:r>
                <a:rPr lang="en-US" altLang="ko-KR" sz="1200" dirty="0"/>
                <a:t>. </a:t>
              </a:r>
              <a:r>
                <a:rPr lang="ko-KR" altLang="en-US" sz="1200" dirty="0" err="1"/>
                <a:t>알파고는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구글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(Google)</a:t>
              </a:r>
              <a:r>
                <a:rPr lang="ko-KR" altLang="en-US" sz="1200" dirty="0"/>
                <a:t>의 </a:t>
              </a:r>
              <a:r>
                <a:rPr lang="ko-KR" altLang="en-US" sz="1200" dirty="0" err="1"/>
                <a:t>딥마인드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(DeepMind)</a:t>
              </a:r>
              <a:r>
                <a:rPr lang="ko-KR" altLang="en-US" sz="1200" dirty="0"/>
                <a:t>가 개발한 인공지능 바둑기사로 </a:t>
              </a:r>
              <a:r>
                <a:rPr lang="en-US" altLang="ko-KR" sz="1200" dirty="0"/>
                <a:t>2016</a:t>
              </a:r>
              <a:r>
                <a:rPr lang="ko-KR" altLang="en-US" sz="1200" dirty="0"/>
                <a:t>년 한국의 </a:t>
              </a:r>
              <a:r>
                <a:rPr lang="ko-KR" altLang="en-US" sz="1200" dirty="0" err="1"/>
                <a:t>이세돌</a:t>
              </a:r>
              <a:r>
                <a:rPr lang="ko-KR" altLang="en-US" sz="1200" dirty="0"/>
                <a:t> 기사와 대국해 </a:t>
              </a:r>
              <a:r>
                <a:rPr lang="en-US" altLang="ko-KR" sz="1200" dirty="0"/>
                <a:t>4</a:t>
              </a:r>
              <a:r>
                <a:rPr lang="ko-KR" altLang="en-US" sz="1200" dirty="0"/>
                <a:t>승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패로 승리하며 세상을 놀라게 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 알파고의 기본 원리는 강화학습으로 현재 상태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바둑판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에서 어떠한 행동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수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을 취해야 먼 미래에 보상이 최대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승리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가 될 것인지에 대해서 학습하는 알고리즘입니다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이는 수많은 시뮬레이션을 해야 하지만 가능합니다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하지만 바둑의 경우의 수는 무한대에 가깝기 때문에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인공지능이 바둑을 두기는 </a:t>
              </a:r>
              <a:r>
                <a:rPr lang="ko-KR" altLang="en-US" sz="1200" dirty="0" err="1"/>
                <a:t>어렵다라는게</a:t>
              </a:r>
              <a:r>
                <a:rPr lang="ko-KR" altLang="en-US" sz="1200" dirty="0"/>
                <a:t> 많은 전문가들의 의견이었습니다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그러나 </a:t>
              </a:r>
              <a:r>
                <a:rPr lang="ko-KR" altLang="en-US" sz="1200" dirty="0" err="1"/>
                <a:t>딥마인드는</a:t>
              </a:r>
              <a:r>
                <a:rPr lang="ko-KR" altLang="en-US" sz="1200" dirty="0"/>
                <a:t> 이 강화학습 알고리즘과 </a:t>
              </a:r>
              <a:r>
                <a:rPr lang="ko-KR" altLang="en-US" sz="1200" dirty="0" err="1"/>
                <a:t>딥러닝을</a:t>
              </a:r>
              <a:r>
                <a:rPr lang="ko-KR" altLang="en-US" sz="1200" dirty="0"/>
                <a:t> 통해 문제를 해결하기에 이르렀습니다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처음에는 학습 해야 할 경우의 수를 줄이기 위해 바둑의 </a:t>
              </a:r>
              <a:r>
                <a:rPr lang="ko-KR" altLang="en-US" sz="1200" dirty="0" err="1"/>
                <a:t>기보를</a:t>
              </a:r>
              <a:r>
                <a:rPr lang="ko-KR" altLang="en-US" sz="1200" dirty="0"/>
                <a:t> 학습하였으나</a:t>
              </a:r>
              <a:r>
                <a:rPr lang="en-US" altLang="ko-KR" sz="1200" dirty="0"/>
                <a:t>, 2018</a:t>
              </a:r>
              <a:r>
                <a:rPr lang="ko-KR" altLang="en-US" sz="1200" dirty="0"/>
                <a:t>년에는 알파고 제로 </a:t>
              </a:r>
              <a:r>
                <a:rPr lang="ko-KR" altLang="en-US" sz="1200" dirty="0" err="1"/>
                <a:t>버젼을</a:t>
              </a:r>
              <a:r>
                <a:rPr lang="ko-KR" altLang="en-US" sz="1200" dirty="0"/>
                <a:t> 발표하면서 </a:t>
              </a:r>
              <a:r>
                <a:rPr lang="ko-KR" altLang="en-US" sz="1200" dirty="0" err="1"/>
                <a:t>기보</a:t>
              </a:r>
              <a:r>
                <a:rPr lang="ko-KR" altLang="en-US" sz="1200" dirty="0"/>
                <a:t> 없이 스스로 학습 해 나가는 인공지능 바둑기사를 개발 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알파고의 등장을 계기로 강화학습과 </a:t>
              </a:r>
              <a:r>
                <a:rPr lang="ko-KR" altLang="en-US" sz="1200" dirty="0" err="1"/>
                <a:t>딥러닝을</a:t>
              </a:r>
              <a:r>
                <a:rPr lang="ko-KR" altLang="en-US" sz="1200" dirty="0"/>
                <a:t> 결합한 심층 강화학습 </a:t>
              </a:r>
              <a:r>
                <a:rPr lang="en-US" altLang="ko-KR" sz="1200" dirty="0"/>
                <a:t>(Deep Reinforcement Learning)</a:t>
              </a:r>
              <a:r>
                <a:rPr lang="ko-KR" altLang="en-US" sz="1200" dirty="0"/>
                <a:t>의 연구가 활발히 진행되기 시작하였습니다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698" y="3925579"/>
            <a:ext cx="3600000" cy="2388048"/>
          </a:xfrm>
          <a:prstGeom prst="rect">
            <a:avLst/>
          </a:prstGeom>
        </p:spPr>
      </p:pic>
      <p:pic>
        <p:nvPicPr>
          <p:cNvPr id="11266" name="Picture 2" descr="1-1 강화학습이란 무엇인가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21" y="3935229"/>
            <a:ext cx="6185577" cy="237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4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2.1.6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394950"/>
            <a:ext cx="10515600" cy="3073355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b="1" u="sng" dirty="0" smtClean="0"/>
                <a:t>Generative </a:t>
              </a:r>
              <a:r>
                <a:rPr lang="en-US" altLang="ko-KR" sz="1200" b="1" u="sng" dirty="0"/>
                <a:t>Adversarial Networks (GAN)</a:t>
              </a:r>
              <a:endParaRPr lang="ko-KR" altLang="en-US" sz="1200" b="1" u="sng" dirty="0"/>
            </a:p>
            <a:p>
              <a:r>
                <a:rPr lang="en-US" altLang="ko-KR" sz="1200" b="1" dirty="0"/>
                <a:t>Generative Adversarial Networks (GAN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err="1" smtClean="0"/>
                <a:t>딥러닝은</a:t>
              </a:r>
              <a:r>
                <a:rPr lang="ko-KR" altLang="en-US" sz="1200" dirty="0" smtClean="0"/>
                <a:t> </a:t>
              </a:r>
              <a:r>
                <a:rPr lang="ko-KR" altLang="en-US" sz="1200" dirty="0"/>
                <a:t>기본적으로 이미지와 텍스트 분류 쪽에 초점을 맞추어 발전해왔습니다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그러면서 점점 더 다양한 분야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다양한 방식으로 발전을 해왔습니다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그러던 와중에 인공지능 분야에서 획기적인 일이 발생합니다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바로 생성 모델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의 등장인데요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대중들에게 알파고가 엄청난 각인을 끼쳤다면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은 연구자들에게 엄청난 각인을 끼쳤습니다</a:t>
              </a:r>
              <a:r>
                <a:rPr lang="en-US" altLang="ko-KR" sz="1200" dirty="0"/>
                <a:t>. GAN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2014</a:t>
              </a:r>
              <a:r>
                <a:rPr lang="ko-KR" altLang="en-US" sz="1200" dirty="0"/>
                <a:t>년 </a:t>
              </a:r>
              <a:r>
                <a:rPr lang="en-US" altLang="ko-KR" sz="1200" dirty="0"/>
                <a:t>Ian </a:t>
              </a:r>
              <a:r>
                <a:rPr lang="en-US" altLang="ko-KR" sz="1200" dirty="0" err="1"/>
                <a:t>Goodfellow</a:t>
              </a:r>
              <a:r>
                <a:rPr lang="ko-KR" altLang="en-US" sz="1200" dirty="0"/>
                <a:t>의 박사논문으로 처음 제안되었고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우리나라에서 본격적으로 알려 진 건 </a:t>
              </a:r>
              <a:r>
                <a:rPr lang="en-US" altLang="ko-KR" sz="1200" dirty="0"/>
                <a:t>2016</a:t>
              </a:r>
              <a:r>
                <a:rPr lang="ko-KR" altLang="en-US" sz="1200" dirty="0"/>
                <a:t>년 즈음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무언가 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예측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하는 걸 넘어서 </a:t>
              </a:r>
              <a:r>
                <a:rPr lang="en-US" altLang="ko-KR" sz="1200" dirty="0"/>
                <a:t>'</a:t>
              </a:r>
              <a:r>
                <a:rPr lang="ko-KR" altLang="en-US" sz="1200" dirty="0"/>
                <a:t>생성</a:t>
              </a:r>
              <a:r>
                <a:rPr lang="en-US" altLang="ko-KR" sz="1200" dirty="0"/>
                <a:t>' </a:t>
              </a:r>
              <a:r>
                <a:rPr lang="ko-KR" altLang="en-US" sz="1200" dirty="0"/>
                <a:t>해내는 모델을 제안을 한 것입니다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이미지 분류 모델을 예로 들면 </a:t>
              </a:r>
              <a:r>
                <a:rPr lang="en-US" altLang="ko-KR" sz="1200" dirty="0"/>
                <a:t>Input</a:t>
              </a:r>
              <a:r>
                <a:rPr lang="ko-KR" altLang="en-US" sz="1200" dirty="0"/>
                <a:t>데이터가 이미지이고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모델의 </a:t>
              </a:r>
              <a:r>
                <a:rPr lang="en-US" altLang="ko-KR" sz="1200" dirty="0"/>
                <a:t>Output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Label</a:t>
              </a:r>
              <a:r>
                <a:rPr lang="ko-KR" altLang="en-US" sz="1200" dirty="0"/>
                <a:t>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 이미지가 고양이인지 강아지 인지 분류하는 모델인 것이죠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그러나 이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input</a:t>
              </a:r>
              <a:r>
                <a:rPr lang="ko-KR" altLang="en-US" sz="1200" dirty="0"/>
                <a:t>이 </a:t>
              </a:r>
              <a:r>
                <a:rPr lang="en-US" altLang="ko-KR" sz="1200" dirty="0"/>
                <a:t>Random Noise</a:t>
              </a:r>
              <a:r>
                <a:rPr lang="ko-KR" altLang="en-US" sz="1200" dirty="0"/>
                <a:t>이고 </a:t>
              </a:r>
              <a:r>
                <a:rPr lang="en-US" altLang="ko-KR" sz="1200" dirty="0"/>
                <a:t>Output</a:t>
              </a:r>
              <a:r>
                <a:rPr lang="ko-KR" altLang="en-US" sz="1200" dirty="0"/>
                <a:t>이 임의의 이미지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학습하는 대상에 따라서 숫자 이미지가 될 수도 있고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사람 이미지가 될 수도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내가 숫자 이미지를 만들어내는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모델을 만들고자 한다면</a:t>
              </a:r>
              <a:r>
                <a:rPr lang="en-US" altLang="ko-KR" sz="1200" dirty="0"/>
                <a:t>, Input Noise, Output</a:t>
              </a:r>
              <a:r>
                <a:rPr lang="ko-KR" altLang="en-US" sz="1200" dirty="0"/>
                <a:t>을 숫자 이미지로 하여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을 학습하면 되는 것입니다</a:t>
              </a:r>
              <a:r>
                <a:rPr lang="en-US" altLang="ko-KR" sz="1200" dirty="0"/>
                <a:t>. </a:t>
              </a:r>
              <a:r>
                <a:rPr lang="ko-KR" altLang="en-US" sz="1200" dirty="0"/>
                <a:t/>
              </a:r>
              <a:br>
                <a:rPr lang="ko-KR" altLang="en-US" sz="1200" dirty="0"/>
              </a:b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모델로 분류 외에 생성을 한다는 것은 많은 이들에게 충격으로 다가왔습니다</a:t>
              </a:r>
              <a:r>
                <a:rPr lang="en-US" altLang="ko-KR" sz="1200" dirty="0"/>
                <a:t>. GAN</a:t>
              </a:r>
              <a:r>
                <a:rPr lang="ko-KR" altLang="en-US" sz="1200" dirty="0"/>
                <a:t>의 등장은 알파고의 등장과 비슷하게 인공지능 연구의 새로운 패러다임을 제시하였습니다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처음에는 </a:t>
              </a:r>
              <a:r>
                <a:rPr lang="ko-KR" altLang="en-US" sz="1200" dirty="0" err="1"/>
                <a:t>일부사람들은</a:t>
              </a:r>
              <a:r>
                <a:rPr lang="ko-KR" altLang="en-US" sz="1200" dirty="0"/>
                <a:t> 생성되는 데이터의 질이 그렇게 좋지 않으므로 사용할 분야가 마땅치 않다라고 지적하였으나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최근에 </a:t>
              </a:r>
              <a:r>
                <a:rPr lang="ko-KR" altLang="en-US" sz="1200" dirty="0" err="1"/>
                <a:t>연구되고있는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GAN</a:t>
              </a:r>
              <a:r>
                <a:rPr lang="ko-KR" altLang="en-US" sz="1200" dirty="0"/>
                <a:t>의 성능은 이미 인간의 눈으로 </a:t>
              </a:r>
              <a:r>
                <a:rPr lang="ko-KR" altLang="en-US" sz="1200" dirty="0" err="1"/>
                <a:t>구분하지못할</a:t>
              </a:r>
              <a:r>
                <a:rPr lang="ko-KR" altLang="en-US" sz="1200" dirty="0"/>
                <a:t> 정도의 고품질의 이미지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또는 텍스트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를 생성해냅니다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아래 그림은 </a:t>
              </a:r>
              <a:r>
                <a:rPr lang="en-US" altLang="ko-KR" sz="1200" dirty="0"/>
                <a:t>2018</a:t>
              </a:r>
              <a:r>
                <a:rPr lang="ko-KR" altLang="en-US" sz="1200" dirty="0"/>
                <a:t>년 발표 </a:t>
              </a:r>
              <a:r>
                <a:rPr lang="en-US" altLang="ko-KR" sz="1200" dirty="0" err="1"/>
                <a:t>BIgGAN</a:t>
              </a:r>
              <a:r>
                <a:rPr lang="en-US" altLang="ko-KR" sz="1200" dirty="0"/>
                <a:t> (Large Scale GAN Training for High Fidelity Natural Image Synthesis, Brock et al., 2018)</a:t>
              </a:r>
              <a:r>
                <a:rPr lang="ko-KR" altLang="en-US" sz="1200" dirty="0"/>
                <a:t>이 생성한 이미지 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 세상에 실제로 존재하지 않는 객체에 대한 이미지라는 것이죠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단순히 데이터를 생성해내는 것 뿐만 아니라</a:t>
              </a:r>
              <a:r>
                <a:rPr lang="en-US" altLang="ko-KR" sz="1200" dirty="0"/>
                <a:t>, GAN</a:t>
              </a:r>
              <a:r>
                <a:rPr lang="ko-KR" altLang="en-US" sz="1200" dirty="0"/>
                <a:t>이 가지는 학습 알고리즘의 특성을 이용하여 다양한 분야로 발전되어 오고 있습니다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32" y="4525787"/>
            <a:ext cx="3606568" cy="1800000"/>
          </a:xfrm>
          <a:prstGeom prst="rect">
            <a:avLst/>
          </a:prstGeom>
        </p:spPr>
      </p:pic>
      <p:pic>
        <p:nvPicPr>
          <p:cNvPr id="13316" name="Picture 4" descr="StyleGAN: A Style-Based Generator Architecture for GANs – Lunit Tech Blo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4525787"/>
            <a:ext cx="35437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GAN (Generative Adversarial Network) | by Afnan Amin Ali | The Startup |  Mediu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511" y="4525787"/>
            <a:ext cx="309320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62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5961"/>
            <a:ext cx="8503763" cy="4935411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현업의 </a:t>
              </a: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적용 분야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endParaRPr lang="en-US" altLang="ko-KR" sz="1400" dirty="0" smtClean="0"/>
            </a:p>
            <a:p>
              <a:r>
                <a:rPr lang="ko-KR" altLang="en-US" sz="1200" b="1" dirty="0" smtClean="0"/>
                <a:t>영상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얼굴인식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출입 통제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인증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신분증 확인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자동차 번호판 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주차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정산 자동화</a:t>
              </a:r>
              <a:r>
                <a:rPr lang="en-US" altLang="ko-KR" sz="1200" dirty="0" smtClean="0"/>
                <a:t>, </a:t>
              </a:r>
            </a:p>
            <a:p>
              <a:pPr lvl="1"/>
              <a:r>
                <a:rPr lang="ko-KR" altLang="en-US" sz="1200" dirty="0" smtClean="0"/>
                <a:t>카드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신분증 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카드 번호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이름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신분증 이름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주민번호 등을 인식하여 사용자 입력란에 자동 입력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문서인식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문서의 전체 또는 특정 영역의 문자 인식</a:t>
              </a:r>
              <a:r>
                <a:rPr lang="en-US" altLang="ko-KR" sz="1200" dirty="0" smtClean="0"/>
                <a:t>(ex. </a:t>
              </a:r>
              <a:r>
                <a:rPr lang="ko-KR" altLang="en-US" sz="1200" dirty="0" smtClean="0"/>
                <a:t>보험 청구서의 개인정보 및 청구항목 등</a:t>
              </a:r>
              <a:r>
                <a:rPr lang="en-US" altLang="ko-KR" sz="1200" dirty="0" smtClean="0"/>
                <a:t>)</a:t>
              </a:r>
            </a:p>
            <a:p>
              <a:pPr lvl="1"/>
              <a:r>
                <a:rPr lang="ko-KR" altLang="en-US" sz="1200" dirty="0" smtClean="0"/>
                <a:t>반도체 검수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반도체 </a:t>
              </a:r>
              <a:r>
                <a:rPr lang="ko-KR" altLang="en-US" sz="1200" dirty="0" err="1" smtClean="0"/>
                <a:t>웨이퍼의</a:t>
              </a:r>
              <a:r>
                <a:rPr lang="ko-KR" altLang="en-US" sz="1200" dirty="0" smtClean="0"/>
                <a:t> 불량 검출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반도체 </a:t>
              </a:r>
              <a:r>
                <a:rPr lang="ko-KR" altLang="en-US" sz="1200" dirty="0" err="1" smtClean="0"/>
                <a:t>적층</a:t>
              </a:r>
              <a:r>
                <a:rPr lang="ko-KR" altLang="en-US" sz="1200" dirty="0" smtClean="0"/>
                <a:t> 구조 </a:t>
              </a:r>
              <a:r>
                <a:rPr lang="ko-KR" altLang="en-US" sz="1200" dirty="0" err="1" smtClean="0"/>
                <a:t>얼라인</a:t>
              </a:r>
              <a:r>
                <a:rPr lang="ko-KR" altLang="en-US" sz="1200" dirty="0" smtClean="0"/>
                <a:t> 일치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음성 </a:t>
              </a:r>
              <a:r>
                <a:rPr lang="en-US" altLang="ko-KR" sz="1200" b="1" dirty="0" smtClean="0"/>
                <a:t>/ </a:t>
              </a:r>
              <a:r>
                <a:rPr lang="ko-KR" altLang="en-US" sz="1200" b="1" dirty="0" smtClean="0"/>
                <a:t>자연어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음성 </a:t>
              </a:r>
              <a:r>
                <a:rPr lang="ko-KR" altLang="en-US" sz="1200" dirty="0" err="1" smtClean="0"/>
                <a:t>챗봇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고객 </a:t>
              </a:r>
              <a:r>
                <a:rPr lang="en-US" altLang="ko-KR" sz="1200" dirty="0" smtClean="0"/>
                <a:t>ARS </a:t>
              </a:r>
              <a:r>
                <a:rPr lang="ko-KR" altLang="en-US" sz="1200" dirty="0" smtClean="0"/>
                <a:t>전화 수신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고객 마케팅 전화 발신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AI </a:t>
              </a:r>
              <a:r>
                <a:rPr lang="ko-KR" altLang="en-US" sz="1200" dirty="0" smtClean="0"/>
                <a:t>스피커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고객 질문 이해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언어 번역</a:t>
              </a:r>
              <a:endParaRPr lang="en-US" altLang="ko-KR" sz="1200" dirty="0"/>
            </a:p>
            <a:p>
              <a:r>
                <a:rPr lang="ko-KR" altLang="en-US" sz="1200" b="1" dirty="0" smtClean="0"/>
                <a:t>융합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err="1" smtClean="0"/>
                <a:t>컨텐츠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가상 캐릭터 광고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라이브 방송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가상 아나운서의 뉴스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라이브</a:t>
              </a:r>
              <a:r>
                <a:rPr lang="ko-KR" altLang="en-US" sz="1200" dirty="0" smtClean="0"/>
                <a:t>쇼핑 진행 등</a:t>
              </a:r>
              <a:endParaRPr lang="en-US" altLang="ko-KR" sz="1200" dirty="0" smtClean="0"/>
            </a:p>
            <a:p>
              <a:pPr lvl="1"/>
              <a:r>
                <a:rPr lang="ko-KR" altLang="en-US" sz="1200" dirty="0" smtClean="0"/>
                <a:t>메타버스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메타버스 공간 내의 가상 캐릭터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음성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영상 등</a:t>
              </a:r>
              <a:endParaRPr lang="ko-KR" altLang="en-US" sz="1200" dirty="0"/>
            </a:p>
          </p:txBody>
        </p:sp>
      </p:grpSp>
      <p:pic>
        <p:nvPicPr>
          <p:cNvPr id="19460" name="Picture 4" descr="국내 최초 가상인플루언서 로지의 프로필. 인공지능과 3D기술을 기반으로 MZ세대가 가장 선호하는 캐릭터를 만들어냈다. 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 t="2386" r="8264" b="9972"/>
          <a:stretch/>
        </p:blipFill>
        <p:spPr bwMode="auto">
          <a:xfrm>
            <a:off x="6529800" y="3734085"/>
            <a:ext cx="4824000" cy="265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2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477409-8C9D-2A4F-8D84-E118F4B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연관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dirty="0"/>
              <a:t>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38200" y="1437981"/>
            <a:ext cx="6280991" cy="5128260"/>
            <a:chOff x="351201" y="1611767"/>
            <a:chExt cx="6514717" cy="4882053"/>
          </a:xfrm>
        </p:grpSpPr>
        <p:sp>
          <p:nvSpPr>
            <p:cNvPr id="7" name="직사각형 6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ko-KR" altLang="en-US" sz="1000" b="1" dirty="0"/>
                <a:t>데이터 </a:t>
              </a:r>
              <a:r>
                <a:rPr lang="ko-KR" altLang="en-US" sz="1000" b="1" dirty="0" smtClean="0"/>
                <a:t>과학자</a:t>
              </a:r>
              <a:r>
                <a:rPr lang="en-US" altLang="ko-KR" sz="1000" b="1" dirty="0" smtClean="0"/>
                <a:t>(</a:t>
              </a:r>
              <a:r>
                <a:rPr lang="en-US" altLang="ko-KR" sz="1000" dirty="0"/>
                <a:t>data </a:t>
              </a:r>
              <a:r>
                <a:rPr lang="en-US" altLang="ko-KR" sz="1000" dirty="0" smtClean="0"/>
                <a:t>scientist)</a:t>
              </a:r>
              <a:r>
                <a:rPr lang="en-US" altLang="ko-KR" sz="1000" b="1" dirty="0"/>
                <a:t/>
              </a:r>
              <a:br>
                <a:rPr lang="en-US" altLang="ko-KR" sz="1000" b="1" dirty="0"/>
              </a:br>
              <a:r>
                <a:rPr lang="ko-KR" altLang="en-US" sz="1000" dirty="0" err="1" smtClean="0"/>
                <a:t>데이터셋</a:t>
              </a:r>
              <a:r>
                <a:rPr lang="ko-KR" altLang="en-US" sz="1000" dirty="0" smtClean="0"/>
                <a:t> </a:t>
              </a:r>
              <a:r>
                <a:rPr lang="ko-KR" altLang="en-US" sz="1000" dirty="0"/>
                <a:t>수집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해석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처리를 수행하는 </a:t>
              </a:r>
              <a:r>
                <a:rPr lang="ko-KR" altLang="en-US" sz="1000" dirty="0" err="1" smtClean="0"/>
                <a:t>직군으로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데이터에 </a:t>
              </a:r>
              <a:r>
                <a:rPr lang="ko-KR" altLang="en-US" sz="1000" dirty="0"/>
                <a:t>대한 통계적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탐색적 분석을 </a:t>
              </a:r>
              <a:r>
                <a:rPr lang="ko-KR" altLang="en-US" sz="1000" dirty="0" smtClean="0"/>
                <a:t>수행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데이터 </a:t>
              </a:r>
              <a:r>
                <a:rPr lang="ko-KR" altLang="en-US" sz="1000" dirty="0"/>
                <a:t>수집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특징 가공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모델 구축 등의 </a:t>
              </a:r>
              <a:r>
                <a:rPr lang="ko-KR" altLang="en-US" sz="1000" dirty="0" smtClean="0"/>
                <a:t>작업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보통 </a:t>
              </a:r>
              <a:r>
                <a:rPr lang="ko-KR" altLang="en-US" sz="1000" dirty="0" err="1" smtClean="0"/>
                <a:t>파이썬</a:t>
              </a:r>
              <a:r>
                <a:rPr lang="ko-KR" altLang="en-US" sz="1000" dirty="0" smtClean="0"/>
                <a:t> 또는 </a:t>
              </a:r>
              <a:r>
                <a:rPr lang="en-US" altLang="ko-KR" sz="1000" dirty="0" smtClean="0"/>
                <a:t>R</a:t>
              </a:r>
              <a:r>
                <a:rPr lang="ko-KR" altLang="en-US" sz="1000" dirty="0" smtClean="0"/>
                <a:t>을 이용하여 </a:t>
              </a:r>
              <a:r>
                <a:rPr lang="ko-KR" altLang="en-US" sz="1000" dirty="0" smtClean="0"/>
                <a:t>조직의 </a:t>
              </a:r>
              <a:r>
                <a:rPr lang="ko-KR" altLang="en-US" sz="1000" dirty="0" err="1" smtClean="0"/>
                <a:t>머신러닝</a:t>
              </a:r>
              <a:r>
                <a:rPr lang="ko-KR" altLang="en-US" sz="1000" dirty="0" smtClean="0"/>
                <a:t> 모델을 가장 먼저 구축</a:t>
              </a:r>
              <a:r>
                <a:rPr lang="en-US" altLang="ko-KR" sz="1000" dirty="0" smtClean="0"/>
                <a:t>.</a:t>
              </a:r>
            </a:p>
            <a:p>
              <a:pPr latinLnBrk="0"/>
              <a:r>
                <a:rPr lang="ko-KR" altLang="en-US" sz="1000" b="1" dirty="0" smtClean="0"/>
                <a:t>데이터 엔지니어</a:t>
              </a:r>
              <a:r>
                <a:rPr lang="en-US" altLang="ko-KR" sz="1000" dirty="0" smtClean="0"/>
                <a:t> (data engineer)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조직의 데이터를 위한 인프라와 </a:t>
              </a:r>
              <a:r>
                <a:rPr lang="ko-KR" altLang="en-US" sz="1000" dirty="0" err="1" smtClean="0"/>
                <a:t>워크플로를</a:t>
              </a:r>
              <a:r>
                <a:rPr lang="ko-KR" altLang="en-US" sz="1000" dirty="0" smtClean="0"/>
                <a:t> 관리하며 회사가 데이터를 수집하고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파이프라인을 구축하고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저장하고 전송하는 방법을 관리하는 데 도움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데이터 엔지니어는 데이터를 중심으로 인프라와 파이프라인을 구현</a:t>
              </a:r>
              <a:r>
                <a:rPr lang="en-US" altLang="ko-KR" sz="1000" dirty="0" smtClean="0"/>
                <a:t>.</a:t>
              </a:r>
            </a:p>
            <a:p>
              <a:pPr latinLnBrk="0"/>
              <a:r>
                <a:rPr lang="ko-KR" altLang="en-US" sz="1000" b="1" dirty="0" err="1" smtClean="0"/>
                <a:t>머신러닝</a:t>
              </a:r>
              <a:r>
                <a:rPr lang="ko-KR" altLang="en-US" sz="1000" b="1" dirty="0" smtClean="0"/>
                <a:t> </a:t>
              </a:r>
              <a:r>
                <a:rPr lang="ko-KR" altLang="en-US" sz="1000" b="1" dirty="0" smtClean="0"/>
                <a:t>엔지니어</a:t>
              </a:r>
              <a:r>
                <a:rPr lang="en-US" altLang="ko-KR" sz="1000" dirty="0"/>
                <a:t> (machine learning engineer)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데이터 </a:t>
              </a:r>
              <a:r>
                <a:rPr lang="ko-KR" altLang="en-US" sz="1000" dirty="0"/>
                <a:t>과학자가 개발한 모델을 가져와서 해당 모델의 학습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배포와 관련된 인프라와 운영을 </a:t>
              </a:r>
              <a:r>
                <a:rPr lang="ko-KR" altLang="en-US" sz="1000" dirty="0" smtClean="0"/>
                <a:t>관리</a:t>
              </a:r>
              <a:r>
                <a:rPr lang="en-US" altLang="ko-KR" sz="1000" dirty="0" smtClean="0"/>
                <a:t>. </a:t>
              </a:r>
              <a:r>
                <a:rPr lang="en-US" altLang="ko-KR" sz="1000" dirty="0"/>
                <a:t>ML </a:t>
              </a:r>
              <a:r>
                <a:rPr lang="ko-KR" altLang="en-US" sz="1000" dirty="0"/>
                <a:t>엔지니어는 모델을 업데이트하고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버전을 </a:t>
              </a:r>
              <a:r>
                <a:rPr lang="ko-KR" altLang="en-US" sz="1000" dirty="0"/>
                <a:t>관리하고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최종 사용자에게 예측 </a:t>
              </a:r>
              <a:r>
                <a:rPr lang="ko-KR" altLang="en-US" sz="1000" dirty="0" err="1"/>
                <a:t>서빙을</a:t>
              </a:r>
              <a:r>
                <a:rPr lang="ko-KR" altLang="en-US" sz="1000" dirty="0"/>
                <a:t> 처리하는 프로덕션 시스템을 </a:t>
              </a:r>
              <a:r>
                <a:rPr lang="ko-KR" altLang="en-US" sz="1000" dirty="0" smtClean="0"/>
                <a:t>구축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  <a:p>
              <a:pPr latinLnBrk="0"/>
              <a:r>
                <a:rPr lang="ko-KR" altLang="en-US" sz="1000" b="1" dirty="0"/>
                <a:t>연구 </a:t>
              </a:r>
              <a:r>
                <a:rPr lang="ko-KR" altLang="en-US" sz="1000" b="1" dirty="0" smtClean="0"/>
                <a:t>과학자</a:t>
              </a:r>
              <a:r>
                <a:rPr lang="en-US" altLang="ko-KR" sz="1000" dirty="0"/>
                <a:t> (research scientist)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en-US" altLang="ko-KR" sz="1000" dirty="0" smtClean="0"/>
                <a:t>ML </a:t>
              </a:r>
              <a:r>
                <a:rPr lang="ko-KR" altLang="en-US" sz="1000" dirty="0"/>
                <a:t>분야를 발전시키기 위해 새로운 알고리즘을 찾고 개발하는 </a:t>
              </a:r>
              <a:r>
                <a:rPr lang="ko-KR" altLang="en-US" sz="1000" dirty="0" smtClean="0"/>
                <a:t>역할을 하며</a:t>
              </a:r>
              <a:r>
                <a:rPr lang="en-US" altLang="ko-KR" sz="1000" dirty="0" smtClean="0"/>
                <a:t> </a:t>
              </a:r>
              <a:r>
                <a:rPr lang="ko-KR" altLang="en-US" sz="1000" dirty="0" smtClean="0"/>
                <a:t>연구 </a:t>
              </a:r>
              <a:r>
                <a:rPr lang="ko-KR" altLang="en-US" sz="1000" dirty="0"/>
                <a:t>분야에는 모델 아키텍처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자연어 처리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컴퓨터 비전</a:t>
              </a:r>
              <a:r>
                <a:rPr lang="en-US" altLang="ko-KR" sz="1000" dirty="0"/>
                <a:t>, </a:t>
              </a:r>
              <a:r>
                <a:rPr lang="ko-KR" altLang="en-US" sz="1000" dirty="0" err="1"/>
                <a:t>하이퍼파라미터</a:t>
              </a:r>
              <a:r>
                <a:rPr lang="ko-KR" altLang="en-US" sz="1000" dirty="0"/>
                <a:t> 튜닝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모델 해석과 같은 </a:t>
              </a:r>
              <a:r>
                <a:rPr lang="ko-KR" altLang="en-US" sz="1000" dirty="0" err="1"/>
                <a:t>머신러닝</a:t>
              </a:r>
              <a:r>
                <a:rPr lang="ko-KR" altLang="en-US" sz="1000" dirty="0"/>
                <a:t> 내의 다양한 하위 </a:t>
              </a:r>
              <a:r>
                <a:rPr lang="ko-KR" altLang="en-US" sz="1000" dirty="0" smtClean="0"/>
                <a:t>분야 포함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다른 </a:t>
              </a:r>
              <a:r>
                <a:rPr lang="ko-KR" altLang="en-US" sz="1000" dirty="0" err="1"/>
                <a:t>직군과는</a:t>
              </a:r>
              <a:r>
                <a:rPr lang="ko-KR" altLang="en-US" sz="1000" dirty="0"/>
                <a:t> 달리 프로덕션 </a:t>
              </a:r>
              <a:r>
                <a:rPr lang="en-US" altLang="ko-KR" sz="1000" dirty="0"/>
                <a:t>ML </a:t>
              </a:r>
              <a:r>
                <a:rPr lang="ko-KR" altLang="en-US" sz="1000" dirty="0"/>
                <a:t>시스템을 구축하는 대신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새로운 </a:t>
              </a:r>
              <a:r>
                <a:rPr lang="ko-KR" altLang="en-US" sz="1000" dirty="0"/>
                <a:t>접근 방식을 </a:t>
              </a:r>
              <a:r>
                <a:rPr lang="ko-KR" altLang="en-US" sz="1000" dirty="0" err="1"/>
                <a:t>프로토타이핑하고</a:t>
              </a:r>
              <a:r>
                <a:rPr lang="ko-KR" altLang="en-US" sz="1000" dirty="0"/>
                <a:t> 평가하는 데 대부분의 </a:t>
              </a:r>
              <a:r>
                <a:rPr lang="ko-KR" altLang="en-US" sz="1000" dirty="0" smtClean="0"/>
                <a:t>시간을 보냄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  <a:p>
              <a:pPr latinLnBrk="0"/>
              <a:r>
                <a:rPr lang="ko-KR" altLang="en-US" sz="1000" b="1" dirty="0"/>
                <a:t>데이터 </a:t>
              </a:r>
              <a:r>
                <a:rPr lang="ko-KR" altLang="en-US" sz="1000" b="1" dirty="0" smtClean="0"/>
                <a:t>분석가</a:t>
              </a:r>
              <a:r>
                <a:rPr lang="en-US" altLang="ko-KR" sz="1000" dirty="0"/>
                <a:t> (data analyst)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데이터를 </a:t>
              </a:r>
              <a:r>
                <a:rPr lang="ko-KR" altLang="en-US" sz="1000" dirty="0" smtClean="0"/>
                <a:t>분석 및 </a:t>
              </a:r>
              <a:r>
                <a:rPr lang="ko-KR" altLang="en-US" sz="1000" dirty="0" err="1" smtClean="0"/>
                <a:t>인사이트를</a:t>
              </a:r>
              <a:r>
                <a:rPr lang="ko-KR" altLang="en-US" sz="1000" dirty="0" smtClean="0"/>
                <a:t> 도출하고 조직 </a:t>
              </a:r>
              <a:r>
                <a:rPr lang="ko-KR" altLang="en-US" sz="1000" dirty="0"/>
                <a:t>내의 다른 팀에 </a:t>
              </a:r>
              <a:r>
                <a:rPr lang="ko-KR" altLang="en-US" sz="1000" dirty="0" smtClean="0"/>
                <a:t>공유</a:t>
              </a:r>
              <a:r>
                <a:rPr lang="en-US" altLang="ko-KR" sz="1000" dirty="0" smtClean="0"/>
                <a:t>. SQL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스프레드시트에서 작업하고 비즈니스 </a:t>
              </a:r>
              <a:r>
                <a:rPr lang="ko-KR" altLang="en-US" sz="1000" dirty="0" err="1"/>
                <a:t>인텔리전스</a:t>
              </a:r>
              <a:r>
                <a:rPr lang="ko-KR" altLang="en-US" sz="1000" dirty="0"/>
                <a:t> 도구를 </a:t>
              </a:r>
              <a:r>
                <a:rPr lang="ko-KR" altLang="en-US" sz="1000" dirty="0" smtClean="0"/>
                <a:t>사용 데이터 시각화 결과 공유</a:t>
              </a:r>
              <a:r>
                <a:rPr lang="en-US" altLang="ko-KR" sz="1000" dirty="0" smtClean="0"/>
                <a:t>. </a:t>
              </a:r>
              <a:r>
                <a:rPr lang="ko-KR" altLang="en-US" sz="1000" dirty="0"/>
                <a:t>제품 팀과 긴밀히 협력하며</a:t>
              </a:r>
              <a:r>
                <a:rPr lang="en-US" altLang="ko-KR" sz="1000" dirty="0"/>
                <a:t>, </a:t>
              </a:r>
              <a:r>
                <a:rPr lang="ko-KR" altLang="en-US" sz="1000" dirty="0" smtClean="0"/>
                <a:t>보통 </a:t>
              </a:r>
              <a:r>
                <a:rPr lang="ko-KR" altLang="en-US" sz="1000" dirty="0"/>
                <a:t>기존 데이터의 추세를 식별하고 </a:t>
              </a:r>
              <a:r>
                <a:rPr lang="ko-KR" altLang="en-US" sz="1000" dirty="0" smtClean="0"/>
                <a:t>통찰한 </a:t>
              </a:r>
              <a:r>
                <a:rPr lang="ko-KR" altLang="en-US" sz="1000" dirty="0"/>
                <a:t>결과를 </a:t>
              </a:r>
              <a:r>
                <a:rPr lang="ko-KR" altLang="en-US" sz="1000" dirty="0" smtClean="0"/>
                <a:t>만들어내거나 향후 </a:t>
              </a:r>
              <a:r>
                <a:rPr lang="ko-KR" altLang="en-US" sz="1000" dirty="0"/>
                <a:t>예측을 만들고 </a:t>
              </a:r>
              <a:r>
                <a:rPr lang="ko-KR" altLang="en-US" sz="1000" dirty="0" smtClean="0"/>
                <a:t>확장하는 업무</a:t>
              </a:r>
              <a:r>
                <a:rPr lang="en-US" altLang="ko-KR" sz="1000" dirty="0" smtClean="0"/>
                <a:t>.</a:t>
              </a:r>
              <a:r>
                <a:rPr lang="en-US" altLang="ko-KR" sz="1000" dirty="0"/>
                <a:t> </a:t>
              </a:r>
            </a:p>
            <a:p>
              <a:pPr latinLnBrk="0"/>
              <a:r>
                <a:rPr lang="en-US" altLang="ko-KR" sz="1000" b="1" dirty="0"/>
                <a:t>ML </a:t>
              </a:r>
              <a:r>
                <a:rPr lang="ko-KR" altLang="en-US" sz="1000" b="1" dirty="0" smtClean="0"/>
                <a:t>개발자</a:t>
              </a:r>
              <a:r>
                <a:rPr lang="en-US" altLang="ko-KR" sz="1000" dirty="0"/>
                <a:t> </a:t>
              </a:r>
              <a:r>
                <a:rPr lang="en-US" altLang="ko-KR" sz="1000" dirty="0" smtClean="0"/>
                <a:t>(</a:t>
              </a:r>
              <a:r>
                <a:rPr lang="en-US" altLang="ko-KR" sz="1000" dirty="0"/>
                <a:t>machine learning </a:t>
              </a:r>
              <a:r>
                <a:rPr lang="en-US" altLang="ko-KR" sz="1000" dirty="0" smtClean="0"/>
                <a:t>developer</a:t>
              </a:r>
              <a:r>
                <a:rPr lang="en-US" altLang="ko-KR" sz="1000" dirty="0"/>
                <a:t>)</a:t>
              </a:r>
              <a:r>
                <a:rPr lang="en-US" altLang="ko-KR" sz="1000" b="1" dirty="0" smtClean="0"/>
                <a:t/>
              </a:r>
              <a:br>
                <a:rPr lang="en-US" altLang="ko-KR" sz="1000" b="1" dirty="0" smtClean="0"/>
              </a:br>
              <a:r>
                <a:rPr lang="ko-KR" altLang="en-US" sz="1000" dirty="0" smtClean="0"/>
                <a:t>최종 </a:t>
              </a:r>
              <a:r>
                <a:rPr lang="ko-KR" altLang="en-US" sz="1000" dirty="0"/>
                <a:t>사용자가 </a:t>
              </a:r>
              <a:r>
                <a:rPr lang="en-US" altLang="ko-KR" sz="1000" dirty="0"/>
                <a:t>ML </a:t>
              </a:r>
              <a:r>
                <a:rPr lang="ko-KR" altLang="en-US" sz="1000" dirty="0"/>
                <a:t>모델에 접근할 수 있는 프로덕션 시스템 </a:t>
              </a:r>
              <a:r>
                <a:rPr lang="ko-KR" altLang="en-US" sz="1000" dirty="0" smtClean="0"/>
                <a:t>구축</a:t>
              </a:r>
              <a:r>
                <a:rPr lang="en-US" altLang="ko-KR" sz="1000" dirty="0" smtClean="0"/>
                <a:t>. </a:t>
              </a:r>
              <a:r>
                <a:rPr lang="ko-KR" altLang="en-US" sz="1000" dirty="0" smtClean="0"/>
                <a:t>웹 </a:t>
              </a:r>
              <a:r>
                <a:rPr lang="ko-KR" altLang="en-US" sz="1000" dirty="0"/>
                <a:t>또는 </a:t>
              </a:r>
              <a:r>
                <a:rPr lang="ko-KR" altLang="en-US" sz="1000" dirty="0" err="1"/>
                <a:t>앱을</a:t>
              </a:r>
              <a:r>
                <a:rPr lang="ko-KR" altLang="en-US" sz="1000" dirty="0"/>
                <a:t> 통해 사용자 친화적인 형식으로 모델에 쿼리를 날리고 예측을 </a:t>
              </a:r>
              <a:r>
                <a:rPr lang="ko-KR" altLang="en-US" sz="1000" dirty="0" err="1"/>
                <a:t>반환받기</a:t>
              </a:r>
              <a:r>
                <a:rPr lang="ko-KR" altLang="en-US" sz="1000" dirty="0"/>
                <a:t> 위한 </a:t>
              </a:r>
              <a:r>
                <a:rPr lang="en-US" altLang="ko-KR" sz="1000" dirty="0"/>
                <a:t>API</a:t>
              </a:r>
              <a:r>
                <a:rPr lang="ko-KR" altLang="en-US" sz="1000" dirty="0"/>
                <a:t>를 </a:t>
              </a:r>
              <a:r>
                <a:rPr lang="ko-KR" altLang="en-US" sz="1000" dirty="0" smtClean="0"/>
                <a:t>설계</a:t>
              </a:r>
              <a:r>
                <a:rPr lang="en-US" altLang="ko-KR" sz="1000" dirty="0" smtClean="0"/>
                <a:t>. API</a:t>
              </a:r>
              <a:r>
                <a:rPr lang="ko-KR" altLang="en-US" sz="1000" dirty="0" smtClean="0"/>
                <a:t>는 </a:t>
              </a:r>
              <a:r>
                <a:rPr lang="ko-KR" altLang="en-US" sz="1000" dirty="0" err="1" smtClean="0"/>
                <a:t>클라우드에서</a:t>
              </a:r>
              <a:r>
                <a:rPr lang="ko-KR" altLang="en-US" sz="1000" dirty="0" smtClean="0"/>
                <a:t> </a:t>
              </a:r>
              <a:r>
                <a:rPr lang="ko-KR" altLang="en-US" sz="1000" dirty="0" err="1"/>
                <a:t>호스팅되는</a:t>
              </a:r>
              <a:r>
                <a:rPr lang="ko-KR" altLang="en-US" sz="1000" dirty="0"/>
                <a:t> </a:t>
              </a:r>
              <a:r>
                <a:rPr lang="ko-KR" altLang="en-US" sz="1000" dirty="0" smtClean="0"/>
                <a:t>모델이거나 </a:t>
              </a:r>
              <a:r>
                <a:rPr lang="ko-KR" altLang="en-US" sz="1000" dirty="0" err="1" smtClean="0"/>
                <a:t>온디바이스로</a:t>
              </a:r>
              <a:r>
                <a:rPr lang="ko-KR" altLang="en-US" sz="1000" dirty="0" smtClean="0"/>
                <a:t> </a:t>
              </a:r>
              <a:r>
                <a:rPr lang="ko-KR" altLang="en-US" sz="1000" dirty="0"/>
                <a:t>내장된 </a:t>
              </a:r>
              <a:r>
                <a:rPr lang="ko-KR" altLang="en-US" sz="1000" dirty="0" smtClean="0"/>
                <a:t>모델</a:t>
              </a:r>
              <a:r>
                <a:rPr lang="en-US" altLang="ko-KR" sz="1000" dirty="0" smtClean="0"/>
                <a:t>. ML </a:t>
              </a:r>
              <a:r>
                <a:rPr lang="ko-KR" altLang="en-US" sz="1000" dirty="0"/>
                <a:t>엔지니어가 구현한 모델 </a:t>
              </a:r>
              <a:r>
                <a:rPr lang="ko-KR" altLang="en-US" sz="1000" dirty="0" err="1"/>
                <a:t>서빙</a:t>
              </a:r>
              <a:r>
                <a:rPr lang="ko-KR" altLang="en-US" sz="1000" dirty="0"/>
                <a:t> 인프라를 활용하여 </a:t>
              </a:r>
              <a:r>
                <a:rPr lang="ko-KR" altLang="en-US" sz="1000" dirty="0" smtClean="0"/>
                <a:t>사용자에게 결과 표시를 위한 </a:t>
              </a:r>
              <a:r>
                <a:rPr lang="ko-KR" altLang="en-US" sz="1000" dirty="0"/>
                <a:t>애플리케이션과 사용자 인터페이스를 </a:t>
              </a:r>
              <a:r>
                <a:rPr lang="ko-KR" altLang="en-US" sz="1000" dirty="0" smtClean="0"/>
                <a:t>구축</a:t>
              </a:r>
              <a:r>
                <a:rPr lang="en-US" altLang="ko-KR" sz="1000" dirty="0" smtClean="0"/>
                <a:t>.</a:t>
              </a:r>
              <a:endParaRPr lang="en-US" altLang="ko-KR" sz="1000" dirty="0"/>
            </a:p>
          </p:txBody>
        </p:sp>
      </p:grpSp>
      <p:grpSp>
        <p:nvGrpSpPr>
          <p:cNvPr id="3" name="그룹 2"/>
          <p:cNvGrpSpPr>
            <a:grpSpLocks noChangeAspect="1"/>
          </p:cNvGrpSpPr>
          <p:nvPr/>
        </p:nvGrpSpPr>
        <p:grpSpPr>
          <a:xfrm>
            <a:off x="7393800" y="2113424"/>
            <a:ext cx="3960000" cy="3306584"/>
            <a:chOff x="7458881" y="2160558"/>
            <a:chExt cx="3600000" cy="300598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01" t="12791" r="7299" b="10232"/>
            <a:stretch/>
          </p:blipFill>
          <p:spPr>
            <a:xfrm>
              <a:off x="7458881" y="3766307"/>
              <a:ext cx="3600000" cy="140023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67" t="13948" r="6654"/>
            <a:stretch/>
          </p:blipFill>
          <p:spPr>
            <a:xfrm>
              <a:off x="7458881" y="2160558"/>
              <a:ext cx="3600000" cy="1605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42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477409-8C9D-2A4F-8D84-E118F4B9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연관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업무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81264"/>
            <a:ext cx="10624794" cy="4853450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현업의 </a:t>
              </a: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연관 업무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endParaRPr lang="en-US" altLang="ko-KR" sz="1400" dirty="0" smtClean="0"/>
            </a:p>
            <a:p>
              <a:r>
                <a:rPr lang="ko-KR" altLang="en-US" sz="1200" dirty="0"/>
                <a:t>데이터 개발 및 관리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/>
                <a:t>데이터 수집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및 정제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데이터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및 관리를 주도하는 역할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주요 업무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분야별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데이터에 대한 이해 필요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툴 사용 및 </a:t>
              </a:r>
              <a:r>
                <a:rPr lang="ko-KR" altLang="en-US" sz="1200" dirty="0" err="1" smtClean="0"/>
                <a:t>커스터</a:t>
              </a:r>
              <a:r>
                <a:rPr lang="ko-KR" altLang="en-US" sz="1200" dirty="0" smtClean="0"/>
                <a:t> </a:t>
              </a:r>
              <a:r>
                <a:rPr lang="ko-KR" altLang="en-US" sz="1200" dirty="0" err="1" smtClean="0"/>
                <a:t>마이징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외부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데이터 검수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적용한 데이터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자동화 또는 반자동화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반복적 업무가 많음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딥러닝에</a:t>
              </a:r>
              <a:r>
                <a:rPr lang="ko-KR" altLang="en-US" sz="1200" dirty="0" smtClean="0"/>
                <a:t> 대한 기본적인 이해가 필요함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모델 </a:t>
              </a:r>
              <a:r>
                <a:rPr lang="ko-KR" altLang="en-US" sz="1200" dirty="0"/>
                <a:t>설계 및 학습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기존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네트워크 모델을 활용하거나 새로운 모델을 설계하고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필요한 학습을 진행하며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결과를 도출하는 역할</a:t>
              </a:r>
              <a:endParaRPr lang="en-US" altLang="ko-KR" sz="1200" dirty="0"/>
            </a:p>
            <a:p>
              <a:pPr lvl="1"/>
              <a:r>
                <a:rPr lang="ko-KR" altLang="en-US" sz="1200" dirty="0"/>
                <a:t>주</a:t>
              </a:r>
              <a:r>
                <a:rPr lang="ko-KR" altLang="en-US" sz="1200" dirty="0" smtClean="0"/>
                <a:t>요 업무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데이터 분석을 통한 네트워크 선정 또는 개발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전처리를</a:t>
              </a:r>
              <a:r>
                <a:rPr lang="ko-KR" altLang="en-US" sz="1200" dirty="0" smtClean="0"/>
                <a:t> 통한 데이터 최적화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최적화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추론 속도 최적화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위한 전반적인 사항을 이해하고 </a:t>
              </a:r>
              <a:r>
                <a:rPr lang="ko-KR" altLang="en-US" sz="1200" dirty="0" err="1" smtClean="0"/>
                <a:t>매니징해야</a:t>
              </a:r>
              <a:r>
                <a:rPr lang="ko-KR" altLang="en-US" sz="1200" dirty="0" smtClean="0"/>
                <a:t>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실제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관련 업무 외에도 최적화를 위한 다양한 업무 진행이 가능해야 함</a:t>
              </a:r>
              <a:endParaRPr lang="ko-KR" altLang="ko-KR" sz="1200" dirty="0"/>
            </a:p>
            <a:p>
              <a:r>
                <a:rPr lang="ko-KR" altLang="en-US" sz="1200" dirty="0" smtClean="0"/>
                <a:t>학습 모델 배포 및 학습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배포 자동화</a:t>
              </a:r>
              <a:r>
                <a:rPr lang="ko-KR" altLang="en-US" sz="1200" dirty="0"/>
                <a:t>(Devops)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업무 요약 </a:t>
              </a:r>
              <a:r>
                <a:rPr lang="en-US" altLang="ko-KR" sz="1200" dirty="0" smtClean="0"/>
                <a:t>: </a:t>
              </a:r>
              <a:r>
                <a:rPr lang="ko-KR" altLang="en-US" sz="1200" dirty="0" smtClean="0"/>
                <a:t>학습된 모델을 </a:t>
              </a:r>
              <a:r>
                <a:rPr lang="en-US" altLang="ko-KR" sz="1200" dirty="0" smtClean="0"/>
                <a:t>API </a:t>
              </a:r>
              <a:r>
                <a:rPr lang="ko-KR" altLang="en-US" sz="1200" dirty="0" smtClean="0"/>
                <a:t>형태로 </a:t>
              </a:r>
              <a:r>
                <a:rPr lang="ko-KR" altLang="en-US" sz="1200" dirty="0" err="1" smtClean="0"/>
                <a:t>랩핑하여</a:t>
              </a:r>
              <a:r>
                <a:rPr lang="ko-KR" altLang="en-US" sz="1200" dirty="0" smtClean="0"/>
                <a:t> 사용자가 사용하기 쉬운 형태로 개발함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주요 업무 </a:t>
              </a:r>
              <a:r>
                <a:rPr lang="en-US" altLang="ko-KR" sz="1200" dirty="0" smtClean="0"/>
                <a:t>: API </a:t>
              </a:r>
              <a:r>
                <a:rPr lang="ko-KR" altLang="en-US" sz="1200" dirty="0" smtClean="0"/>
                <a:t>서버 개발</a:t>
              </a:r>
              <a:r>
                <a:rPr lang="en-US" altLang="ko-KR" sz="1200" dirty="0" smtClean="0"/>
                <a:t>, Request/Result </a:t>
              </a:r>
              <a:r>
                <a:rPr lang="ko-KR" altLang="en-US" sz="1200" dirty="0" smtClean="0"/>
                <a:t>규약 정의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서버 배포 및 이슈 대응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및 배포에 대한 자동화 인프라 개발</a:t>
              </a:r>
              <a:endParaRPr lang="en-US" altLang="ko-KR" sz="1200" dirty="0"/>
            </a:p>
            <a:p>
              <a:pPr lvl="1"/>
              <a:r>
                <a:rPr lang="ko-KR" altLang="en-US" sz="1200" dirty="0" smtClean="0"/>
                <a:t>어려운 점 </a:t>
              </a:r>
              <a:r>
                <a:rPr lang="en-US" altLang="ko-KR" sz="1200" dirty="0" smtClean="0"/>
                <a:t>: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프레임워크가 동작할 수 있는 패키지 개발이 필요하며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속도나 이슈에 민감한 경우 시스템 의존성과 에러 처리에 주의 해야 함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272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199" y="1442430"/>
            <a:ext cx="5095875" cy="4853450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네트워크 종류</a:t>
              </a:r>
              <a:endParaRPr lang="en-US" altLang="ko-KR" sz="1400" dirty="0" smtClean="0"/>
            </a:p>
            <a:p>
              <a:r>
                <a:rPr lang="en-US" altLang="ko-KR" sz="1100" b="1" dirty="0"/>
                <a:t>ANN(Artificial Neural Network) - </a:t>
              </a:r>
              <a:r>
                <a:rPr lang="ko-KR" altLang="en-US" sz="1100" b="1" dirty="0" smtClean="0"/>
                <a:t>인공신경망</a:t>
              </a:r>
              <a:endParaRPr lang="ko-KR" altLang="en-US" sz="1100" b="1" dirty="0"/>
            </a:p>
            <a:p>
              <a:pPr lvl="1"/>
              <a:r>
                <a:rPr lang="ko-KR" altLang="en-US" sz="1100" dirty="0" smtClean="0"/>
                <a:t>모든 </a:t>
              </a:r>
              <a:r>
                <a:rPr lang="ko-KR" altLang="en-US" sz="1100" dirty="0"/>
                <a:t>비선형 함수를 학습</a:t>
              </a:r>
            </a:p>
            <a:p>
              <a:pPr lvl="1"/>
              <a:r>
                <a:rPr lang="ko-KR" altLang="en-US" sz="1100" dirty="0"/>
                <a:t>모든 입력을 출력에 </a:t>
              </a:r>
              <a:r>
                <a:rPr lang="ko-KR" altLang="en-US" sz="1100" dirty="0" err="1"/>
                <a:t>매핑하는</a:t>
              </a:r>
              <a:r>
                <a:rPr lang="ko-KR" altLang="en-US" sz="1100" dirty="0"/>
                <a:t> 가중치를 학습할 수 있는 능력</a:t>
              </a:r>
            </a:p>
            <a:p>
              <a:pPr lvl="1"/>
              <a:r>
                <a:rPr lang="ko-KR" altLang="en-US" sz="1100" dirty="0"/>
                <a:t>활성화 함수는 네트워크에 비선형 속성 도입으로 입력과 출력 사이 복잡한 학습을 하는데 도움</a:t>
              </a:r>
            </a:p>
            <a:p>
              <a:pPr lvl="1"/>
              <a:r>
                <a:rPr lang="ko-KR" altLang="en-US" sz="1100" dirty="0"/>
                <a:t>학습과정에서 </a:t>
              </a:r>
              <a:r>
                <a:rPr lang="ko-KR" altLang="en-US" sz="1100" dirty="0" err="1"/>
                <a:t>파라미터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최적값</a:t>
              </a:r>
              <a:r>
                <a:rPr lang="ko-KR" altLang="en-US" sz="1100" dirty="0"/>
                <a:t> 찾기 어려움</a:t>
              </a:r>
            </a:p>
            <a:p>
              <a:pPr lvl="1"/>
              <a:r>
                <a:rPr lang="en-US" altLang="ko-KR" sz="1100" dirty="0"/>
                <a:t>Overfitting</a:t>
              </a:r>
              <a:r>
                <a:rPr lang="ko-KR" altLang="en-US" sz="1100" dirty="0"/>
                <a:t>에 따른 문제</a:t>
              </a:r>
            </a:p>
            <a:p>
              <a:r>
                <a:rPr lang="en-US" altLang="ko-KR" sz="1100" b="1" dirty="0"/>
                <a:t>DNN(Deep </a:t>
              </a:r>
              <a:r>
                <a:rPr lang="en-US" altLang="ko-KR" sz="1100" b="1" dirty="0" err="1"/>
                <a:t>Neual</a:t>
              </a:r>
              <a:r>
                <a:rPr lang="en-US" altLang="ko-KR" sz="1100" b="1" dirty="0"/>
                <a:t> Network) - </a:t>
              </a:r>
              <a:r>
                <a:rPr lang="ko-KR" altLang="en-US" sz="1100" b="1" dirty="0"/>
                <a:t>심층신경망</a:t>
              </a:r>
              <a:endParaRPr lang="en-US" altLang="ko-KR" sz="1100" b="1" dirty="0" smtClean="0"/>
            </a:p>
            <a:p>
              <a:pPr lvl="1"/>
              <a:r>
                <a:rPr lang="en-US" altLang="ko-KR" sz="1100" dirty="0"/>
                <a:t>ANN </a:t>
              </a:r>
              <a:r>
                <a:rPr lang="ko-KR" altLang="en-US" sz="1100" dirty="0"/>
                <a:t>문제 </a:t>
              </a:r>
              <a:r>
                <a:rPr lang="ko-KR" altLang="en-US" sz="1100" dirty="0" err="1"/>
                <a:t>해결위해</a:t>
              </a:r>
              <a:r>
                <a:rPr lang="ko-KR" altLang="en-US" sz="1100" dirty="0"/>
                <a:t> </a:t>
              </a:r>
              <a:r>
                <a:rPr lang="ko-KR" altLang="en-US" sz="1100" dirty="0" err="1"/>
                <a:t>은닉층</a:t>
              </a:r>
              <a:r>
                <a:rPr lang="ko-KR" altLang="en-US" sz="1100" dirty="0"/>
                <a:t> 확대</a:t>
              </a:r>
            </a:p>
            <a:p>
              <a:pPr lvl="1"/>
              <a:r>
                <a:rPr lang="en-US" altLang="ko-KR" sz="1100" dirty="0"/>
                <a:t>2</a:t>
              </a:r>
              <a:r>
                <a:rPr lang="ko-KR" altLang="en-US" sz="1100" dirty="0"/>
                <a:t>개 이상의 </a:t>
              </a:r>
              <a:r>
                <a:rPr lang="ko-KR" altLang="en-US" sz="1100" dirty="0" err="1"/>
                <a:t>은닉층으로</a:t>
              </a:r>
              <a:r>
                <a:rPr lang="ko-KR" altLang="en-US" sz="1100" dirty="0"/>
                <a:t> 학습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보통 </a:t>
              </a:r>
              <a:r>
                <a:rPr lang="en-US" altLang="ko-KR" sz="1100" dirty="0"/>
                <a:t>Deep Learning</a:t>
              </a:r>
              <a:r>
                <a:rPr lang="ko-KR" altLang="en-US" sz="1100" dirty="0"/>
                <a:t>은 </a:t>
              </a:r>
              <a:r>
                <a:rPr lang="en-US" altLang="ko-KR" sz="1100" dirty="0"/>
                <a:t>3</a:t>
              </a:r>
              <a:r>
                <a:rPr lang="ko-KR" altLang="en-US" sz="1100" dirty="0"/>
                <a:t>개 이상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en-US" altLang="ko-KR" sz="1100" dirty="0"/>
                <a:t>DNN</a:t>
              </a:r>
              <a:r>
                <a:rPr lang="ko-KR" altLang="en-US" sz="1100" dirty="0"/>
                <a:t>을 응용하여 </a:t>
              </a:r>
              <a:r>
                <a:rPr lang="en-US" altLang="ko-KR" sz="1100" dirty="0"/>
                <a:t>CNN, RNN, LSTM, GRU </a:t>
              </a:r>
              <a:r>
                <a:rPr lang="ko-KR" altLang="en-US" sz="1100" dirty="0" smtClean="0"/>
                <a:t>발전</a:t>
              </a:r>
              <a:endParaRPr lang="en-US" altLang="ko-KR" sz="1100" dirty="0"/>
            </a:p>
            <a:p>
              <a:r>
                <a:rPr lang="en-US" altLang="ko-KR" sz="1100" b="1" dirty="0"/>
                <a:t>RNN(Recurrent </a:t>
              </a:r>
              <a:r>
                <a:rPr lang="en-US" altLang="ko-KR" sz="1100" b="1" dirty="0" err="1"/>
                <a:t>Neual</a:t>
              </a:r>
              <a:r>
                <a:rPr lang="en-US" altLang="ko-KR" sz="1100" b="1" dirty="0"/>
                <a:t> Network) - </a:t>
              </a:r>
              <a:r>
                <a:rPr lang="ko-KR" altLang="en-US" sz="1100" b="1" dirty="0" smtClean="0"/>
                <a:t>순환신경망</a:t>
              </a:r>
              <a:endParaRPr lang="ko-KR" altLang="en-US" sz="1100" b="1" dirty="0"/>
            </a:p>
            <a:p>
              <a:pPr lvl="1"/>
              <a:r>
                <a:rPr lang="en-US" altLang="ko-KR" sz="1100" dirty="0" smtClean="0"/>
                <a:t>RNN</a:t>
              </a:r>
              <a:r>
                <a:rPr lang="ko-KR" altLang="en-US" sz="1100" dirty="0"/>
                <a:t>은 입력 데이터에 있는 순차 정보 </a:t>
              </a:r>
              <a:r>
                <a:rPr lang="ko-KR" altLang="en-US" sz="1100" dirty="0" err="1"/>
                <a:t>캡처</a:t>
              </a:r>
              <a:endParaRPr lang="ko-KR" altLang="en-US" sz="1100" dirty="0"/>
            </a:p>
            <a:p>
              <a:pPr lvl="1"/>
              <a:r>
                <a:rPr lang="en-US" altLang="ko-KR" sz="1100" dirty="0"/>
                <a:t>O1, O2, O3, O4</a:t>
              </a:r>
              <a:r>
                <a:rPr lang="ko-KR" altLang="en-US" sz="1100" dirty="0"/>
                <a:t>는 현재 단어만 아니라 이전 단어에도 의존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과거학습을 </a:t>
              </a:r>
              <a:r>
                <a:rPr lang="en-US" altLang="ko-KR" sz="1100" dirty="0"/>
                <a:t>Weight</a:t>
              </a:r>
              <a:r>
                <a:rPr lang="ko-KR" altLang="en-US" sz="1100" dirty="0"/>
                <a:t>를 통해 현재학습에 반영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ko-KR" altLang="en-US" sz="1100" dirty="0"/>
                <a:t>여러 단계에서 매개 변수 공유 → 훈련 매개 변수 감소 및 계산 비용 감소</a:t>
              </a:r>
            </a:p>
            <a:p>
              <a:pPr lvl="1"/>
              <a:r>
                <a:rPr lang="ko-KR" altLang="en-US" sz="1100" dirty="0"/>
                <a:t>반복적이고 순차적인 데이터에 </a:t>
              </a:r>
              <a:r>
                <a:rPr lang="ko-KR" altLang="en-US" sz="1100" dirty="0" smtClean="0"/>
                <a:t>효과</a:t>
              </a:r>
              <a:endParaRPr lang="ko-KR" altLang="en-US" sz="1100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1442429"/>
            <a:ext cx="2333159" cy="144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3010388"/>
            <a:ext cx="3290879" cy="144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16" y="4587873"/>
            <a:ext cx="2666666" cy="144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424" y="4587872"/>
            <a:ext cx="280026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9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42430"/>
            <a:ext cx="6410325" cy="1800000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네트워크 종류</a:t>
              </a:r>
              <a:endParaRPr lang="en-US" altLang="ko-KR" sz="1400" dirty="0" smtClean="0"/>
            </a:p>
            <a:p>
              <a:r>
                <a:rPr lang="en-US" altLang="ko-KR" sz="1100" b="1" dirty="0"/>
                <a:t>CNN(Convolution Neural Network) - </a:t>
              </a:r>
              <a:r>
                <a:rPr lang="ko-KR" altLang="en-US" sz="1100" b="1" dirty="0" err="1" smtClean="0"/>
                <a:t>합성곱신경망</a:t>
              </a:r>
              <a:endParaRPr lang="en-US" altLang="ko-KR" sz="1100" b="1" dirty="0" smtClean="0"/>
            </a:p>
            <a:p>
              <a:pPr lvl="1"/>
              <a:r>
                <a:rPr lang="ko-KR" altLang="en-US" sz="1100" dirty="0" smtClean="0"/>
                <a:t>정보추출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문장분류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얼굴인식 등 널리 사용</a:t>
              </a:r>
              <a:r>
                <a:rPr lang="en-US" altLang="ko-KR" sz="1100" dirty="0" smtClean="0"/>
                <a:t>, </a:t>
              </a:r>
              <a:r>
                <a:rPr lang="ko-KR" altLang="en-US" sz="1100" dirty="0" smtClean="0"/>
                <a:t>특히 이미지 및 비디오 처리에 활용</a:t>
              </a:r>
            </a:p>
            <a:p>
              <a:pPr lvl="1"/>
              <a:r>
                <a:rPr lang="ko-KR" altLang="en-US" sz="1100" dirty="0" smtClean="0"/>
                <a:t>핵심 </a:t>
              </a:r>
              <a:r>
                <a:rPr lang="ko-KR" altLang="en-US" sz="1100" dirty="0"/>
                <a:t>요소는 </a:t>
              </a:r>
              <a:r>
                <a:rPr lang="ko-KR" altLang="en-US" sz="1100" dirty="0" err="1"/>
                <a:t>커널</a:t>
              </a:r>
              <a:r>
                <a:rPr lang="en-US" altLang="ko-KR" sz="1100" dirty="0"/>
                <a:t>(</a:t>
              </a:r>
              <a:r>
                <a:rPr lang="ko-KR" altLang="en-US" sz="1100" dirty="0" err="1"/>
                <a:t>콘볼루션</a:t>
              </a:r>
              <a:r>
                <a:rPr lang="ko-KR" altLang="en-US" sz="1100" dirty="0"/>
                <a:t> 연산을 사용하여 입력에서 관련 기능 추출</a:t>
              </a:r>
              <a:r>
                <a:rPr lang="en-US" altLang="ko-KR" sz="1100" dirty="0"/>
                <a:t>)</a:t>
              </a:r>
              <a:r>
                <a:rPr lang="ko-KR" altLang="en-US" sz="1100" dirty="0"/>
                <a:t>이라는 필터</a:t>
              </a:r>
            </a:p>
            <a:p>
              <a:pPr lvl="1"/>
              <a:r>
                <a:rPr lang="ko-KR" altLang="en-US" sz="1100" dirty="0"/>
                <a:t>암시적으로 필터를 자동으로 학습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입력데이터에서 올바른 관련 기능 추출에 도움</a:t>
              </a:r>
              <a:r>
                <a:rPr lang="en-US" altLang="ko-KR" sz="1100" dirty="0"/>
                <a:t>)</a:t>
              </a:r>
            </a:p>
            <a:p>
              <a:pPr lvl="1"/>
              <a:r>
                <a:rPr lang="ko-KR" altLang="en-US" sz="1100" dirty="0"/>
                <a:t>입력 데이터의 특징을 추출하여 특징들의 패턴 파악하는 구조</a:t>
              </a:r>
            </a:p>
            <a:p>
              <a:pPr lvl="1"/>
              <a:r>
                <a:rPr lang="en-US" altLang="ko-KR" sz="1100" dirty="0"/>
                <a:t>Convolution</a:t>
              </a:r>
              <a:r>
                <a:rPr lang="ko-KR" altLang="en-US" sz="1100" dirty="0"/>
                <a:t>과정과 </a:t>
              </a:r>
              <a:r>
                <a:rPr lang="en-US" altLang="ko-KR" sz="1100" dirty="0"/>
                <a:t>Pooling </a:t>
              </a:r>
              <a:r>
                <a:rPr lang="ko-KR" altLang="en-US" sz="1100" dirty="0"/>
                <a:t>과정으로 </a:t>
              </a:r>
              <a:r>
                <a:rPr lang="ko-KR" altLang="en-US" sz="1100" dirty="0" smtClean="0"/>
                <a:t>진행</a:t>
              </a:r>
              <a:endParaRPr lang="ko-KR" altLang="en-US" sz="11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75" y="3374931"/>
            <a:ext cx="4729398" cy="29350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19" y="3322450"/>
            <a:ext cx="2563798" cy="14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42470"/>
            <a:ext cx="57888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다양한 네트워크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3668"/>
            <a:ext cx="105156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97170"/>
              </p:ext>
            </p:extLst>
          </p:nvPr>
        </p:nvGraphicFramePr>
        <p:xfrm>
          <a:off x="403225" y="329141"/>
          <a:ext cx="11436352" cy="6052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6550"/>
                <a:gridCol w="2438400"/>
                <a:gridCol w="4152900"/>
                <a:gridCol w="3238502"/>
              </a:tblGrid>
              <a:tr h="6536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 약력</a:t>
                      </a:r>
                      <a:endParaRPr lang="ko-KR" altLang="en-US" sz="2000" b="1" u="none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31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기간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소속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주요 업무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직급</a:t>
                      </a:r>
                      <a:r>
                        <a:rPr lang="en-US" altLang="ko-KR" sz="16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또는 </a:t>
                      </a:r>
                      <a:r>
                        <a:rPr lang="ko-KR" altLang="en-US" sz="16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직책</a:t>
                      </a:r>
                      <a:endParaRPr lang="ko-KR" altLang="en-US" sz="16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566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~2002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한국해양대학교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대학원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응용수학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암호학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석사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~2005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애드시큐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암호시스템 개발 및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개발팀 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~2010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에디슨아카데미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수학강의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 및 강사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부원장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3335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~2017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큐램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기술연구소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영상압축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iOS/AOS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APPLICATION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및 최적화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Engine Library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최적화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다양한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활용 인식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수석연구원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영상처리 팀장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97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~2021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아모레퍼시픽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본사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Image/Video Filter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분석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리더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스마트뷰티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파트장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45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(2021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년 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12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월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포지큐브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기술연구소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CV</a:t>
                      </a:r>
                      <a:r>
                        <a:rPr lang="en-US" altLang="ko-KR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기술 개발</a:t>
                      </a:r>
                      <a:endParaRPr lang="en-US" altLang="ko-KR" sz="1200" b="1" u="none" baseline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ML/DL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활용 검출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인식 기술 개발</a:t>
                      </a:r>
                      <a:endParaRPr lang="en-US" altLang="ko-KR" sz="1200" b="1" u="none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개발 관리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기술 이사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/</a:t>
                      </a:r>
                      <a:r>
                        <a:rPr lang="en-US" altLang="ko-KR" sz="1200" b="1" u="none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VisionAI</a:t>
                      </a:r>
                      <a:r>
                        <a:rPr lang="en-US" altLang="ko-KR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200" b="1" u="none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팀장</a:t>
                      </a:r>
                      <a:endParaRPr lang="ko-KR" altLang="en-US" sz="1200" b="1" u="none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9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7127" y="1409701"/>
            <a:ext cx="6143867" cy="5009953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손실함수 이해</a:t>
              </a:r>
              <a:r>
                <a:rPr lang="en-US" altLang="ko-KR" sz="1400" b="1" u="sng" dirty="0" smtClean="0"/>
                <a:t>(1)</a:t>
              </a:r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절대 오차 </a:t>
              </a:r>
              <a:r>
                <a:rPr lang="en-US" altLang="ko-KR" sz="1200" b="1" dirty="0"/>
                <a:t>(Mean Absolute Error, MAE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절대 오차는 예측 값과 정답 값의 차이에 절댓값을 취하여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그 값들을 전부 더하고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개수로 나누어 평균을 낸 값입니다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예측 결과와 정답 결과가 떨어진 정도의 절댓값을 평균 낸 것이기에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전체 데이터의 학습된 정도를 쉽게 파악할 수 있습니다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하지만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절댓값을 취하기 때문에 해당 예측이 어떤 식으로 오차가 발생했는지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음수인지 양수인지 판단할 수 없다는 단점이 있습니다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또한 아래 그림처럼 최적 값에 가까워지더라도 이동거리가 일정하기 때문에 최적 값에 수렴하기 어렵습니다</a:t>
              </a:r>
              <a:r>
                <a:rPr lang="en-US" altLang="ko-KR" sz="1200" b="1" dirty="0"/>
                <a:t>. </a:t>
              </a:r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 오차 </a:t>
              </a:r>
              <a:r>
                <a:rPr lang="en-US" altLang="ko-KR" sz="1200" b="1" dirty="0"/>
                <a:t>(Mean Squared Error, MSE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 오차는 가장 많이 쓰이는 손실 함수 중 하나이며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예측 값과 실제 값 사이의 평균을 제곱하여 평균을 낸 값입니다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차이가 커질수록 제곱 연산으로 인해 값이 뚜렷해지며 제곱으로 인해 오차가 양수이든 음수이든 누적 값을 증가시킵니다</a:t>
              </a:r>
              <a:r>
                <a:rPr lang="en-US" altLang="ko-KR" sz="1200" b="1" dirty="0"/>
                <a:t>. MSE</a:t>
              </a:r>
              <a:r>
                <a:rPr lang="ko-KR" altLang="en-US" sz="1200" b="1" dirty="0"/>
                <a:t>는 실제 정답에 대한 </a:t>
              </a:r>
              <a:r>
                <a:rPr lang="ko-KR" altLang="en-US" sz="1200" b="1" dirty="0" err="1"/>
                <a:t>정답률의</a:t>
              </a:r>
              <a:r>
                <a:rPr lang="ko-KR" altLang="en-US" sz="1200" b="1" dirty="0"/>
                <a:t> 오차뿐만 아니라 다른 오답들에 대한 </a:t>
              </a:r>
              <a:r>
                <a:rPr lang="ko-KR" altLang="en-US" sz="1200" b="1" dirty="0" err="1"/>
                <a:t>정답률</a:t>
              </a:r>
              <a:r>
                <a:rPr lang="ko-KR" altLang="en-US" sz="1200" b="1" dirty="0"/>
                <a:t> 오차 또한 포함하여 계산한다는 것이 특징입니다</a:t>
              </a:r>
              <a:r>
                <a:rPr lang="en-US" altLang="ko-KR" sz="1200" b="1" dirty="0"/>
                <a:t>. MSE</a:t>
              </a:r>
              <a:r>
                <a:rPr lang="ko-KR" altLang="en-US" sz="1200" b="1" dirty="0"/>
                <a:t>는 </a:t>
              </a:r>
              <a:r>
                <a:rPr lang="en-US" altLang="ko-KR" sz="1200" b="1" dirty="0"/>
                <a:t>MAE</a:t>
              </a:r>
              <a:r>
                <a:rPr lang="ko-KR" altLang="en-US" sz="1200" b="1" dirty="0"/>
                <a:t>와 달리 최적 값에 가까워질 경우 이동거리가 다르게 변화하기 때문에 최적 값에 수렴하기 용이합니다</a:t>
              </a:r>
              <a:r>
                <a:rPr lang="en-US" altLang="ko-KR" sz="1200" b="1" dirty="0"/>
                <a:t>. MSE</a:t>
              </a:r>
              <a:r>
                <a:rPr lang="ko-KR" altLang="en-US" sz="1200" b="1" dirty="0"/>
                <a:t>의 단점으로는 값을 제곱하기 때문에</a:t>
              </a:r>
              <a:r>
                <a:rPr lang="en-US" altLang="ko-KR" sz="1200" b="1" dirty="0"/>
                <a:t>, "1 </a:t>
              </a:r>
              <a:r>
                <a:rPr lang="ko-KR" altLang="en-US" sz="1200" b="1" dirty="0"/>
                <a:t>미만의 값은 더 작아지고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그 이상의 값은 더 커진다”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즉 값의 왜곡이 있을 수 있습니다</a:t>
              </a:r>
              <a:r>
                <a:rPr lang="en-US" altLang="ko-KR" sz="1200" b="1" dirty="0"/>
                <a:t>. </a:t>
              </a:r>
              <a:endParaRPr lang="en-US" altLang="ko-KR" sz="1200" b="1" dirty="0" smtClean="0"/>
            </a:p>
            <a:p>
              <a:pPr latinLnBrk="0"/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제곱근 오차</a:t>
              </a:r>
              <a:r>
                <a:rPr lang="en-US" altLang="ko-KR" sz="1200" b="1" dirty="0"/>
                <a:t>(Root Mean Square Error, RMSE</a:t>
              </a:r>
              <a:r>
                <a:rPr lang="en-US" altLang="ko-KR" sz="1200" b="1" dirty="0" smtClean="0"/>
                <a:t>)</a:t>
              </a:r>
              <a:br>
                <a:rPr lang="en-US" altLang="ko-KR" sz="1200" b="1" dirty="0" smtClean="0"/>
              </a:br>
              <a:r>
                <a:rPr lang="ko-KR" altLang="en-US" sz="1200" b="1" dirty="0" smtClean="0"/>
                <a:t>평균 </a:t>
              </a:r>
              <a:r>
                <a:rPr lang="ko-KR" altLang="en-US" sz="1200" b="1" dirty="0"/>
                <a:t>제곱근 오차는 </a:t>
              </a:r>
              <a:r>
                <a:rPr lang="en-US" altLang="ko-KR" sz="1200" b="1" dirty="0"/>
                <a:t>MSE</a:t>
              </a:r>
              <a:r>
                <a:rPr lang="ko-KR" altLang="en-US" sz="1200" b="1" dirty="0"/>
                <a:t>에 루트를 씌운 지표로 장단점은 </a:t>
              </a:r>
              <a:r>
                <a:rPr lang="en-US" altLang="ko-KR" sz="1200" b="1" dirty="0"/>
                <a:t>MSE</a:t>
              </a:r>
              <a:r>
                <a:rPr lang="ko-KR" altLang="en-US" sz="1200" b="1" dirty="0"/>
                <a:t>와 유사한 형태로 이루어집니다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하지만 제곱된 값에 루트를 씌우기 때문에 값을 제곱해서 생기는 왜곡이 줄어들며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오차를 보다 직관적으로 보여줍니다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그 이유는 루트를 씌워주기 때문에 오류 값을 실제 값과 유산한 단위로 변환하여 해석을 할 수 있기 때문입니다</a:t>
              </a:r>
              <a:r>
                <a:rPr lang="en-US" altLang="ko-KR" sz="1200" b="1" dirty="0"/>
                <a:t>.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280" y="2004168"/>
            <a:ext cx="2072903" cy="5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69" y="2004168"/>
            <a:ext cx="2079827" cy="126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280" y="3461297"/>
            <a:ext cx="2080421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898" y="3461297"/>
            <a:ext cx="2092398" cy="126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6280" y="5105968"/>
            <a:ext cx="1934609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8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5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손실 함수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7127" y="1409701"/>
            <a:ext cx="5776221" cy="4868551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손실함수 이해</a:t>
              </a:r>
              <a:r>
                <a:rPr lang="en-US" altLang="ko-KR" sz="1400" b="1" u="sng" dirty="0" smtClean="0"/>
                <a:t>(2)</a:t>
              </a:r>
            </a:p>
            <a:p>
              <a:pPr marL="0" indent="0" latinLnBrk="0">
                <a:buNone/>
              </a:pP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실제 분포 </a:t>
              </a:r>
              <a:r>
                <a:rPr lang="en-US" altLang="ko-KR" sz="1200" b="1" dirty="0"/>
                <a:t>q</a:t>
              </a:r>
              <a:r>
                <a:rPr lang="ko-KR" altLang="en-US" sz="1200" b="1" dirty="0"/>
                <a:t>에 대하여 알지 못하는 상태에서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모델링을 통하여 구한 분포인 </a:t>
              </a:r>
              <a:r>
                <a:rPr lang="en-US" altLang="ko-KR" sz="1200" b="1" dirty="0"/>
                <a:t>p</a:t>
              </a:r>
              <a:r>
                <a:rPr lang="ko-KR" altLang="en-US" sz="1200" b="1" dirty="0"/>
                <a:t>를 통하여 </a:t>
              </a:r>
              <a:r>
                <a:rPr lang="en-US" altLang="ko-KR" sz="1200" b="1" dirty="0"/>
                <a:t>q</a:t>
              </a:r>
              <a:r>
                <a:rPr lang="ko-KR" altLang="en-US" sz="1200" b="1" dirty="0"/>
                <a:t>를 예측하는 것입니다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이때</a:t>
              </a:r>
              <a:r>
                <a:rPr lang="en-US" altLang="ko-KR" sz="1200" b="1" dirty="0"/>
                <a:t>, q</a:t>
              </a:r>
              <a:r>
                <a:rPr lang="ko-KR" altLang="en-US" sz="1200" b="1" dirty="0"/>
                <a:t>와 </a:t>
              </a:r>
              <a:r>
                <a:rPr lang="en-US" altLang="ko-KR" sz="1200" b="1" dirty="0"/>
                <a:t>p</a:t>
              </a:r>
              <a:r>
                <a:rPr lang="ko-KR" altLang="en-US" sz="1200" b="1" dirty="0"/>
                <a:t>가 모두 식에 들어가기 때문에</a:t>
              </a:r>
              <a:r>
                <a:rPr lang="en-US" altLang="ko-KR" sz="1200" b="1" dirty="0"/>
                <a:t>, cross-entropy</a:t>
              </a:r>
              <a:r>
                <a:rPr lang="ko-KR" altLang="en-US" sz="1200" b="1" dirty="0"/>
                <a:t>라는 이름이 생겼습니다</a:t>
              </a:r>
              <a:r>
                <a:rPr lang="en-US" altLang="ko-KR" sz="1200" b="1" dirty="0"/>
                <a:t>. </a:t>
              </a:r>
              <a:r>
                <a:rPr lang="en-US" altLang="ko-KR" sz="1200" b="1" dirty="0" smtClean="0"/>
                <a:t/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Cross-entropy</a:t>
              </a:r>
              <a:r>
                <a:rPr lang="ko-KR" altLang="en-US" sz="1200" b="1" dirty="0"/>
                <a:t>에서 실제 값과 예측 값이 맞는 경우에는 </a:t>
              </a:r>
              <a:r>
                <a:rPr lang="en-US" altLang="ko-KR" sz="1200" b="1" dirty="0"/>
                <a:t>0</a:t>
              </a:r>
              <a:r>
                <a:rPr lang="ko-KR" altLang="en-US" sz="1200" b="1" dirty="0"/>
                <a:t>으로 수렴하고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값이 틀릴 경우에는 값이 커지기 때문에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실제 값과 예측 값의 차이를 줄이기 위한 방식이라고 이해하시면 됩니다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하지만 이 </a:t>
              </a: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</a:t>
              </a:r>
              <a:r>
                <a:rPr lang="en-US" altLang="ko-KR" sz="1200" b="1" dirty="0"/>
                <a:t>label</a:t>
              </a:r>
              <a:r>
                <a:rPr lang="ko-KR" altLang="en-US" sz="1200" b="1" dirty="0"/>
                <a:t>의 값이 </a:t>
              </a:r>
              <a:r>
                <a:rPr lang="en-US" altLang="ko-KR" sz="1200" b="1" dirty="0"/>
                <a:t>one-hot encoding</a:t>
              </a:r>
              <a:r>
                <a:rPr lang="ko-KR" altLang="en-US" sz="1200" b="1" dirty="0"/>
                <a:t>일 경우에만 사용 가능합니다</a:t>
              </a:r>
              <a:r>
                <a:rPr lang="en-US" altLang="ko-KR" sz="1200" b="1" dirty="0" smtClean="0"/>
                <a:t>.</a:t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One </a:t>
              </a:r>
              <a:r>
                <a:rPr lang="en-US" altLang="ko-KR" sz="1200" b="1" dirty="0"/>
                <a:t>hot encoding: multinomial classification</a:t>
              </a:r>
              <a:r>
                <a:rPr lang="ko-KR" altLang="en-US" sz="1200" b="1" dirty="0"/>
                <a:t>에서 사용하는 </a:t>
              </a:r>
              <a:r>
                <a:rPr lang="ko-KR" altLang="en-US" sz="1200" b="1" dirty="0" err="1"/>
                <a:t>인코딩</a:t>
              </a:r>
              <a:r>
                <a:rPr lang="ko-KR" altLang="en-US" sz="1200" b="1" dirty="0"/>
                <a:t> 방법으로 출력 값의 형태가 정답 </a:t>
              </a:r>
              <a:r>
                <a:rPr lang="en-US" altLang="ko-KR" sz="1200" b="1" dirty="0"/>
                <a:t>label</a:t>
              </a:r>
              <a:r>
                <a:rPr lang="ko-KR" altLang="en-US" sz="1200" b="1" dirty="0"/>
                <a:t>은 </a:t>
              </a:r>
              <a:r>
                <a:rPr lang="en-US" altLang="ko-KR" sz="1200" b="1" dirty="0"/>
                <a:t>1</a:t>
              </a:r>
              <a:r>
                <a:rPr lang="ko-KR" altLang="en-US" sz="1200" b="1" dirty="0"/>
                <a:t>이고 나머지 </a:t>
              </a:r>
              <a:r>
                <a:rPr lang="en-US" altLang="ko-KR" sz="1200" b="1" dirty="0"/>
                <a:t>label </a:t>
              </a:r>
              <a:r>
                <a:rPr lang="ko-KR" altLang="en-US" sz="1200" b="1" dirty="0"/>
                <a:t>값은 모두 </a:t>
              </a:r>
              <a:r>
                <a:rPr lang="en-US" altLang="ko-KR" sz="1200" b="1" dirty="0"/>
                <a:t>0 ex) [1,0,0], [0,1,0], [0,0,1]</a:t>
              </a:r>
              <a:endParaRPr lang="en-US" altLang="ko-KR" sz="1200" b="1" dirty="0" smtClean="0"/>
            </a:p>
            <a:p>
              <a:pPr latinLnBrk="0"/>
              <a:r>
                <a:rPr lang="en-US" altLang="ko-KR" sz="1200" b="1" dirty="0" smtClean="0"/>
                <a:t>Binary cross-entropy</a:t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Binary </a:t>
              </a: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이진 분류에 사용되는 방식입니다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예를 들어</a:t>
              </a:r>
              <a:r>
                <a:rPr lang="en-US" altLang="ko-KR" sz="1200" b="1" dirty="0"/>
                <a:t>, True </a:t>
              </a:r>
              <a:r>
                <a:rPr lang="ko-KR" altLang="en-US" sz="1200" b="1" dirty="0"/>
                <a:t>또는 </a:t>
              </a:r>
              <a:r>
                <a:rPr lang="en-US" altLang="ko-KR" sz="1200" b="1" dirty="0"/>
                <a:t>False, </a:t>
              </a:r>
              <a:r>
                <a:rPr lang="ko-KR" altLang="en-US" sz="1200" b="1" dirty="0"/>
                <a:t>양성 또는 음성 등 </a:t>
              </a:r>
              <a:r>
                <a:rPr lang="en-US" altLang="ko-KR" sz="1200" b="1" dirty="0"/>
                <a:t>2</a:t>
              </a:r>
              <a:r>
                <a:rPr lang="ko-KR" altLang="en-US" sz="1200" b="1" dirty="0"/>
                <a:t>개의 </a:t>
              </a:r>
              <a:r>
                <a:rPr lang="en-US" altLang="ko-KR" sz="1200" b="1" dirty="0"/>
                <a:t>class</a:t>
              </a:r>
              <a:r>
                <a:rPr lang="ko-KR" altLang="en-US" sz="1200" b="1" dirty="0"/>
                <a:t>를 분류할 때 사용하는 방식으로 </a:t>
              </a:r>
              <a:r>
                <a:rPr lang="ko-KR" altLang="en-US" sz="1200" b="1" dirty="0" err="1"/>
                <a:t>예측값이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0</a:t>
              </a:r>
              <a:r>
                <a:rPr lang="ko-KR" altLang="en-US" sz="1200" b="1" dirty="0"/>
                <a:t>과 </a:t>
              </a:r>
              <a:r>
                <a:rPr lang="en-US" altLang="ko-KR" sz="1200" b="1" dirty="0"/>
                <a:t>1 </a:t>
              </a:r>
              <a:r>
                <a:rPr lang="ko-KR" altLang="en-US" sz="1200" b="1" dirty="0"/>
                <a:t>사이의 확률 값으로 나옵니다</a:t>
              </a:r>
              <a:r>
                <a:rPr lang="en-US" altLang="ko-KR" sz="1200" b="1" dirty="0"/>
                <a:t>. 1</a:t>
              </a:r>
              <a:r>
                <a:rPr lang="ko-KR" altLang="en-US" sz="1200" b="1" dirty="0"/>
                <a:t>에 가까우면 하나의 클래스</a:t>
              </a:r>
              <a:r>
                <a:rPr lang="en-US" altLang="ko-KR" sz="1200" b="1" dirty="0"/>
                <a:t>(True or </a:t>
              </a:r>
              <a:r>
                <a:rPr lang="ko-KR" altLang="en-US" sz="1200" b="1" dirty="0"/>
                <a:t>양성</a:t>
              </a:r>
              <a:r>
                <a:rPr lang="en-US" altLang="ko-KR" sz="1200" b="1" dirty="0"/>
                <a:t>) </a:t>
              </a:r>
              <a:r>
                <a:rPr lang="ko-KR" altLang="en-US" sz="1200" b="1" dirty="0"/>
                <a:t>일 확률이 큰 것이고</a:t>
              </a:r>
              <a:r>
                <a:rPr lang="en-US" altLang="ko-KR" sz="1200" b="1" dirty="0"/>
                <a:t>, 0</a:t>
              </a:r>
              <a:r>
                <a:rPr lang="ko-KR" altLang="en-US" sz="1200" b="1" dirty="0"/>
                <a:t>에 가까우면 다른 하나의 클래스</a:t>
              </a:r>
              <a:r>
                <a:rPr lang="en-US" altLang="ko-KR" sz="1200" b="1" dirty="0"/>
                <a:t>(False or </a:t>
              </a:r>
              <a:r>
                <a:rPr lang="ko-KR" altLang="en-US" sz="1200" b="1" dirty="0"/>
                <a:t>음성</a:t>
              </a:r>
              <a:r>
                <a:rPr lang="en-US" altLang="ko-KR" sz="1200" b="1" dirty="0"/>
                <a:t>) </a:t>
              </a:r>
              <a:r>
                <a:rPr lang="ko-KR" altLang="en-US" sz="1200" b="1" dirty="0"/>
                <a:t>일 확률이 큰 것입니다</a:t>
              </a:r>
              <a:r>
                <a:rPr lang="en-US" altLang="ko-KR" sz="1200" b="1" dirty="0" smtClean="0"/>
                <a:t>.</a:t>
              </a:r>
              <a:endParaRPr lang="en-US" altLang="ko-KR" sz="1200" b="1" dirty="0"/>
            </a:p>
            <a:p>
              <a:pPr latinLnBrk="0"/>
              <a:r>
                <a:rPr lang="en-US" altLang="ko-KR" sz="1200" b="1" dirty="0" smtClean="0"/>
                <a:t>Categorical cross-entropy</a:t>
              </a:r>
              <a:br>
                <a:rPr lang="en-US" altLang="ko-KR" sz="1200" b="1" dirty="0" smtClean="0"/>
              </a:br>
              <a:r>
                <a:rPr lang="en-US" altLang="ko-KR" sz="1200" b="1" dirty="0" smtClean="0"/>
                <a:t>Categorical </a:t>
              </a:r>
              <a:r>
                <a:rPr lang="en-US" altLang="ko-KR" sz="1200" b="1" dirty="0"/>
                <a:t>cross-entropy</a:t>
              </a:r>
              <a:r>
                <a:rPr lang="ko-KR" altLang="en-US" sz="1200" b="1" dirty="0"/>
                <a:t>는 분류해야 할 클래스가 </a:t>
              </a:r>
              <a:r>
                <a:rPr lang="en-US" altLang="ko-KR" sz="1200" b="1" dirty="0"/>
                <a:t>3</a:t>
              </a:r>
              <a:r>
                <a:rPr lang="ko-KR" altLang="en-US" sz="1200" b="1" dirty="0"/>
                <a:t>개 이상인 경우</a:t>
              </a:r>
              <a:r>
                <a:rPr lang="en-US" altLang="ko-KR" sz="1200" b="1" dirty="0"/>
                <a:t>, </a:t>
              </a:r>
              <a:r>
                <a:rPr lang="ko-KR" altLang="en-US" sz="1200" b="1" dirty="0"/>
                <a:t>즉 멀티클래스 분류에 사용됩니다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라벨이 </a:t>
              </a:r>
              <a:r>
                <a:rPr lang="en-US" altLang="ko-KR" sz="1200" b="1" dirty="0"/>
                <a:t>[0,0,1,0,0], [1,0,0,0,0], [0,0,0,1,0]</a:t>
              </a:r>
              <a:r>
                <a:rPr lang="ko-KR" altLang="en-US" sz="1200" b="1" dirty="0"/>
                <a:t>과 같이 </a:t>
              </a:r>
              <a:r>
                <a:rPr lang="en-US" altLang="ko-KR" sz="1200" b="1" dirty="0"/>
                <a:t>one-hot </a:t>
              </a:r>
              <a:r>
                <a:rPr lang="ko-KR" altLang="en-US" sz="1200" b="1" dirty="0"/>
                <a:t>형태로 제공될 때 사용됩니다</a:t>
              </a:r>
              <a:r>
                <a:rPr lang="en-US" altLang="ko-KR" sz="1200" b="1" dirty="0"/>
                <a:t>. </a:t>
              </a:r>
              <a:r>
                <a:rPr lang="ko-KR" altLang="en-US" sz="1200" b="1" dirty="0"/>
                <a:t>일반적으로 예측 값은 </a:t>
              </a:r>
              <a:r>
                <a:rPr lang="en-US" altLang="ko-KR" sz="1200" b="1" dirty="0"/>
                <a:t>[0.02 0.94 0.02 0.01 0.01]</a:t>
              </a:r>
              <a:r>
                <a:rPr lang="ko-KR" altLang="en-US" sz="1200" b="1" dirty="0"/>
                <a:t>와 같은 식으로 나오기 때문에 여러 </a:t>
              </a:r>
              <a:r>
                <a:rPr lang="en-US" altLang="ko-KR" sz="1200" b="1" dirty="0"/>
                <a:t>class </a:t>
              </a:r>
              <a:r>
                <a:rPr lang="ko-KR" altLang="en-US" sz="1200" b="1" dirty="0"/>
                <a:t>중 가장 적절한 하나의 </a:t>
              </a:r>
              <a:r>
                <a:rPr lang="en-US" altLang="ko-KR" sz="1200" b="1" dirty="0"/>
                <a:t>class</a:t>
              </a:r>
              <a:r>
                <a:rPr lang="ko-KR" altLang="en-US" sz="1200" b="1" dirty="0"/>
                <a:t>를 분류하는 문제의 손실 함수로 사용되기에 적합합니다</a:t>
              </a:r>
              <a:r>
                <a:rPr lang="en-US" altLang="ko-KR" sz="1200" b="1" dirty="0"/>
                <a:t>. </a:t>
              </a: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202" y="2164669"/>
            <a:ext cx="2451173" cy="5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203" y="3711870"/>
            <a:ext cx="3792413" cy="54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204" y="4890499"/>
            <a:ext cx="3816404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747128" y="1409701"/>
            <a:ext cx="6453460" cy="401954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400" b="1" u="sng" dirty="0" smtClean="0"/>
                <a:t>이미지의 이해</a:t>
              </a:r>
              <a:r>
                <a:rPr lang="en-US" altLang="ko-KR" sz="1400" b="1" u="sng" dirty="0" smtClean="0"/>
                <a:t>(</a:t>
              </a:r>
              <a:r>
                <a:rPr lang="ko-KR" altLang="en-US" sz="1400" b="1" u="sng" dirty="0" smtClean="0"/>
                <a:t>해상도</a:t>
              </a:r>
              <a:r>
                <a:rPr lang="en-US" altLang="ko-KR" sz="1400" b="1" u="sng" dirty="0" smtClean="0"/>
                <a:t>/</a:t>
              </a:r>
              <a:r>
                <a:rPr lang="ko-KR" altLang="en-US" sz="1400" b="1" u="sng" dirty="0" smtClean="0"/>
                <a:t>픽셀</a:t>
              </a:r>
              <a:r>
                <a:rPr lang="en-US" altLang="ko-KR" sz="1400" b="1" u="sng" dirty="0" smtClean="0"/>
                <a:t>/</a:t>
              </a:r>
              <a:r>
                <a:rPr lang="ko-KR" altLang="en-US" sz="1400" b="1" u="sng" dirty="0" smtClean="0"/>
                <a:t>채널</a:t>
              </a:r>
              <a:r>
                <a:rPr lang="en-US" altLang="ko-KR" sz="1400" b="1" u="sng" dirty="0" smtClean="0"/>
                <a:t>)</a:t>
              </a:r>
              <a:endParaRPr lang="en-US" altLang="ko-KR" sz="1400" b="1" u="sng" dirty="0" smtClean="0"/>
            </a:p>
            <a:p>
              <a:pPr latinLnBrk="0"/>
              <a:r>
                <a:rPr lang="ko-KR" altLang="en-US" sz="1200" b="1" dirty="0" smtClean="0"/>
                <a:t>해상도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이미지의 가로 세로 </a:t>
              </a:r>
              <a:r>
                <a:rPr lang="ko-KR" altLang="en-US" sz="1200" dirty="0" smtClean="0"/>
                <a:t>크기</a:t>
              </a:r>
              <a:endParaRPr lang="en-US" altLang="ko-KR" sz="1200" dirty="0" smtClean="0"/>
            </a:p>
            <a:p>
              <a:pPr latinLnBrk="0"/>
              <a:r>
                <a:rPr lang="ko-KR" altLang="en-US" sz="1200" b="1" dirty="0" smtClean="0"/>
                <a:t>픽셀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이미지가 가로 세로 크기가 이루는 한 점의 단위</a:t>
              </a:r>
              <a:endParaRPr lang="en-US" altLang="ko-KR" sz="1200" dirty="0" smtClean="0"/>
            </a:p>
            <a:p>
              <a:pPr latinLnBrk="0"/>
              <a:r>
                <a:rPr lang="ko-KR" altLang="en-US" sz="1200" b="1" dirty="0"/>
                <a:t>채</a:t>
              </a:r>
              <a:r>
                <a:rPr lang="ko-KR" altLang="en-US" sz="1200" b="1" dirty="0" smtClean="0"/>
                <a:t>널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한 점의 단위에서 색상을 나타내기 위한 단위</a:t>
              </a:r>
              <a:endParaRPr lang="en-US" altLang="ko-KR" sz="1200" dirty="0"/>
            </a:p>
          </p:txBody>
        </p:sp>
      </p:grpSp>
      <p:pic>
        <p:nvPicPr>
          <p:cNvPr id="7176" name="Picture 8" descr="https://wikidocs.net/images/page/64066/con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49" y="1409701"/>
            <a:ext cx="3600000" cy="249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wikidocs.net/images/page/64066/conv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2949" y="3904189"/>
            <a:ext cx="3600000" cy="252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8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.2.1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91585"/>
            <a:ext cx="5250958" cy="4920526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200" b="1" u="sng" dirty="0" smtClean="0"/>
                <a:t>이미지의 이해</a:t>
              </a:r>
              <a:r>
                <a:rPr lang="en-US" altLang="ko-KR" sz="1200" b="1" u="sng" dirty="0" smtClean="0"/>
                <a:t>(</a:t>
              </a:r>
              <a:r>
                <a:rPr lang="ko-KR" altLang="en-US" sz="1200" b="1" u="sng" dirty="0" err="1" smtClean="0"/>
                <a:t>색공간</a:t>
              </a:r>
              <a:r>
                <a:rPr lang="en-US" altLang="ko-KR" sz="1200" b="1" u="sng" dirty="0" smtClean="0"/>
                <a:t>1)</a:t>
              </a:r>
              <a:endParaRPr lang="en-US" altLang="ko-KR" sz="1200" b="1" u="sng" dirty="0" smtClean="0"/>
            </a:p>
            <a:p>
              <a:pPr latinLnBrk="0"/>
              <a:r>
                <a:rPr lang="en-US" altLang="ko-KR" sz="1200" b="1" dirty="0" smtClean="0"/>
                <a:t>RGB(</a:t>
              </a:r>
              <a:r>
                <a:rPr lang="en-US" altLang="ko-KR" sz="1200" b="1" dirty="0" err="1" smtClean="0"/>
                <a:t>sRGB</a:t>
              </a:r>
              <a:r>
                <a:rPr lang="en-US" altLang="ko-KR" sz="1200" b="1" dirty="0" smtClean="0"/>
                <a:t>)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en-US" altLang="ko-KR" sz="1200" dirty="0"/>
                <a:t>RGB </a:t>
              </a:r>
              <a:r>
                <a:rPr lang="ko-KR" altLang="en-US" sz="1200" dirty="0"/>
                <a:t>색 공간은 색을 혼합하면 명도가 올라가는 가산 혼합 방식으로 색을 표현한다</a:t>
              </a:r>
              <a:r>
                <a:rPr lang="en-US" altLang="ko-KR" sz="1200" dirty="0"/>
                <a:t>. RGB </a:t>
              </a:r>
              <a:r>
                <a:rPr lang="ko-KR" altLang="en-US" sz="1200" dirty="0"/>
                <a:t>가산혼합의 삼원색은 빨강</a:t>
              </a:r>
              <a:r>
                <a:rPr lang="en-US" altLang="ko-KR" sz="1200" dirty="0"/>
                <a:t>(Red), </a:t>
              </a:r>
              <a:r>
                <a:rPr lang="ko-KR" altLang="en-US" sz="1200" dirty="0"/>
                <a:t>녹색</a:t>
              </a:r>
              <a:r>
                <a:rPr lang="en-US" altLang="ko-KR" sz="1200" dirty="0"/>
                <a:t>(Green)[1], </a:t>
              </a:r>
              <a:r>
                <a:rPr lang="ko-KR" altLang="en-US" sz="1200" dirty="0"/>
                <a:t>파랑</a:t>
              </a:r>
              <a:r>
                <a:rPr lang="en-US" altLang="ko-KR" sz="1200" dirty="0"/>
                <a:t>(Blue)</a:t>
              </a:r>
              <a:r>
                <a:rPr lang="ko-KR" altLang="en-US" sz="1200" dirty="0"/>
                <a:t>을 뜻한다</a:t>
              </a:r>
              <a:r>
                <a:rPr lang="en-US" altLang="ko-KR" sz="1200" dirty="0"/>
                <a:t>. RGBA</a:t>
              </a:r>
              <a:r>
                <a:rPr lang="ko-KR" altLang="en-US" sz="1200" dirty="0"/>
                <a:t>은 </a:t>
              </a:r>
              <a:r>
                <a:rPr lang="en-US" altLang="ko-KR" sz="1200" dirty="0"/>
                <a:t>RGB</a:t>
              </a:r>
              <a:r>
                <a:rPr lang="ko-KR" altLang="en-US" sz="1200" dirty="0"/>
                <a:t>와 동일하며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알파</a:t>
              </a:r>
              <a:r>
                <a:rPr lang="en-US" altLang="ko-KR" sz="1200" dirty="0"/>
                <a:t>(Alpha)</a:t>
              </a:r>
              <a:r>
                <a:rPr lang="ko-KR" altLang="en-US" sz="1200" dirty="0"/>
                <a:t>라는 </a:t>
              </a:r>
              <a:r>
                <a:rPr lang="ko-KR" altLang="en-US" sz="1200" dirty="0" err="1"/>
                <a:t>투과도를</a:t>
              </a:r>
              <a:r>
                <a:rPr lang="ko-KR" altLang="en-US" sz="1200" dirty="0"/>
                <a:t> 덧붙인 것이다</a:t>
              </a:r>
              <a:r>
                <a:rPr lang="en-US" altLang="ko-KR" sz="1200" dirty="0"/>
                <a:t>. RGB </a:t>
              </a:r>
              <a:r>
                <a:rPr lang="ko-KR" altLang="en-US" sz="1200" dirty="0"/>
                <a:t>색 공간은 삼원색에 해당하는 세 가지 채널의 밝기를 기준으로 색을 지정한다</a:t>
              </a:r>
              <a:r>
                <a:rPr lang="en-US" altLang="ko-KR" sz="1200" dirty="0"/>
                <a:t>. RGB </a:t>
              </a:r>
              <a:r>
                <a:rPr lang="ko-KR" altLang="en-US" sz="1200" dirty="0"/>
                <a:t>색 공간은 웹 색상 표현의 기본 원리이다</a:t>
              </a:r>
              <a:r>
                <a:rPr lang="en-US" altLang="ko-KR" sz="1200" dirty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YUV(</a:t>
              </a:r>
              <a:r>
                <a:rPr lang="en-US" altLang="ko-KR" sz="1200" b="1" dirty="0" err="1" smtClean="0"/>
                <a:t>YCbCr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YUV(YIQ/</a:t>
              </a:r>
              <a:r>
                <a:rPr lang="en-US" altLang="ko-KR" sz="1200" dirty="0" err="1"/>
                <a:t>YCbCr</a:t>
              </a:r>
              <a:r>
                <a:rPr lang="en-US" altLang="ko-KR" sz="1200" dirty="0"/>
                <a:t>/</a:t>
              </a:r>
              <a:r>
                <a:rPr lang="en-US" altLang="ko-KR" sz="1200" dirty="0" err="1"/>
                <a:t>YPbPr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는 색을 구성하는 방법 중 하나로 </a:t>
              </a:r>
              <a:r>
                <a:rPr lang="ko-KR" altLang="en-US" sz="1200" dirty="0" err="1"/>
                <a:t>휘도</a:t>
              </a:r>
              <a:r>
                <a:rPr lang="en-US" altLang="ko-KR" sz="1200" dirty="0"/>
                <a:t>(Y)</a:t>
              </a:r>
              <a:r>
                <a:rPr lang="ko-KR" altLang="en-US" sz="1200" dirty="0"/>
                <a:t>와 청색 </a:t>
              </a:r>
              <a:r>
                <a:rPr lang="ko-KR" altLang="en-US" sz="1200" dirty="0" err="1"/>
                <a:t>색차</a:t>
              </a:r>
              <a:r>
                <a:rPr lang="en-US" altLang="ko-KR" sz="1200" dirty="0"/>
                <a:t>(U), </a:t>
              </a:r>
              <a:r>
                <a:rPr lang="ko-KR" altLang="en-US" sz="1200" dirty="0"/>
                <a:t>적색 </a:t>
              </a:r>
              <a:r>
                <a:rPr lang="ko-KR" altLang="en-US" sz="1200" dirty="0" err="1"/>
                <a:t>색차</a:t>
              </a:r>
              <a:r>
                <a:rPr lang="en-US" altLang="ko-KR" sz="1200" dirty="0"/>
                <a:t>(V) </a:t>
              </a:r>
              <a:r>
                <a:rPr lang="ko-KR" altLang="en-US" sz="1200" dirty="0"/>
                <a:t>정보로 색을 구성한다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여기서 </a:t>
              </a:r>
              <a:r>
                <a:rPr lang="en-US" altLang="ko-KR" sz="1200" dirty="0"/>
                <a:t>Y </a:t>
              </a:r>
              <a:r>
                <a:rPr lang="ko-KR" altLang="en-US" sz="1200" dirty="0"/>
                <a:t>신호만 받는다면 흑백이 된다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여러 번 복제한 </a:t>
              </a:r>
              <a:r>
                <a:rPr lang="en-US" altLang="ko-KR" sz="1200" dirty="0"/>
                <a:t>VHS </a:t>
              </a:r>
              <a:r>
                <a:rPr lang="ko-KR" altLang="en-US" sz="1200" dirty="0"/>
                <a:t>테이프나 방송 상태가 좋지 못한 채널에서 흑백으로 보이는 것도 이것 때문이다</a:t>
              </a:r>
              <a:r>
                <a:rPr lang="en-US" altLang="ko-KR" sz="1200" dirty="0"/>
                <a:t>. Lab</a:t>
              </a:r>
              <a:r>
                <a:rPr lang="ko-KR" altLang="en-US" sz="1200" dirty="0"/>
                <a:t>과 마찬가지로 인간이 색을 인식하는 방식으로 구성되었다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GARY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YUV </a:t>
              </a:r>
              <a:r>
                <a:rPr lang="ko-KR" altLang="en-US" sz="1200" dirty="0" err="1" smtClean="0"/>
                <a:t>색공간에서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Y Channel </a:t>
              </a:r>
              <a:r>
                <a:rPr lang="ko-KR" altLang="en-US" sz="1200" dirty="0" smtClean="0"/>
                <a:t>을 </a:t>
              </a:r>
              <a:r>
                <a:rPr lang="en-US" altLang="ko-KR" sz="1200" dirty="0" smtClean="0"/>
                <a:t>GRAY</a:t>
              </a:r>
              <a:r>
                <a:rPr lang="ko-KR" altLang="en-US" sz="1200" dirty="0" smtClean="0"/>
                <a:t>로 정의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색의 밝기만을 표시한다</a:t>
              </a:r>
              <a:r>
                <a:rPr lang="en-US" altLang="ko-KR" sz="1200" dirty="0" smtClean="0"/>
                <a:t>.(0: </a:t>
              </a:r>
              <a:r>
                <a:rPr lang="ko-KR" altLang="en-US" sz="1200" dirty="0" smtClean="0"/>
                <a:t>검정색 </a:t>
              </a:r>
              <a:r>
                <a:rPr lang="en-US" altLang="ko-KR" sz="1200" dirty="0" smtClean="0"/>
                <a:t>~ 255:</a:t>
              </a:r>
              <a:r>
                <a:rPr lang="ko-KR" altLang="en-US" sz="1200" dirty="0" smtClean="0"/>
                <a:t>흰색</a:t>
              </a:r>
              <a:r>
                <a:rPr lang="en-US" altLang="ko-KR" sz="1200" dirty="0" smtClean="0"/>
                <a:t>)</a:t>
              </a:r>
              <a:endParaRPr lang="en-US" altLang="ko-KR" sz="1200" dirty="0"/>
            </a:p>
          </p:txBody>
        </p:sp>
      </p:grpSp>
      <p:grpSp>
        <p:nvGrpSpPr>
          <p:cNvPr id="15" name="그룹 14"/>
          <p:cNvGrpSpPr>
            <a:grpSpLocks noChangeAspect="1"/>
          </p:cNvGrpSpPr>
          <p:nvPr/>
        </p:nvGrpSpPr>
        <p:grpSpPr>
          <a:xfrm>
            <a:off x="6201479" y="1515416"/>
            <a:ext cx="2520000" cy="4896694"/>
            <a:chOff x="8925629" y="1249411"/>
            <a:chExt cx="1440000" cy="2798111"/>
          </a:xfrm>
        </p:grpSpPr>
        <p:grpSp>
          <p:nvGrpSpPr>
            <p:cNvPr id="10" name="그룹 9"/>
            <p:cNvGrpSpPr/>
            <p:nvPr/>
          </p:nvGrpSpPr>
          <p:grpSpPr>
            <a:xfrm>
              <a:off x="8925629" y="1409701"/>
              <a:ext cx="1440000" cy="2637821"/>
              <a:chOff x="8103014" y="1421622"/>
              <a:chExt cx="1440000" cy="2637821"/>
            </a:xfrm>
          </p:grpSpPr>
          <p:pic>
            <p:nvPicPr>
              <p:cNvPr id="9226" name="Picture 10" descr="Adobe RGB 색상 공간 | HiSoUR - 안녕하세요.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3014" y="2468651"/>
                <a:ext cx="1440000" cy="15907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32" name="Picture 16" descr="크로마키 합성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69" t="4695" r="7258" b="4805"/>
              <a:stretch/>
            </p:blipFill>
            <p:spPr bwMode="auto">
              <a:xfrm>
                <a:off x="8103014" y="1421622"/>
                <a:ext cx="1440000" cy="10679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직사각형 13"/>
            <p:cNvSpPr/>
            <p:nvPr/>
          </p:nvSpPr>
          <p:spPr>
            <a:xfrm>
              <a:off x="8925629" y="1249411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RGB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833800" y="1491585"/>
            <a:ext cx="2520000" cy="3113132"/>
            <a:chOff x="10420635" y="1245935"/>
            <a:chExt cx="2520000" cy="311313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20635" y="1551290"/>
              <a:ext cx="2520000" cy="2807777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10420635" y="1245935"/>
              <a:ext cx="2520000" cy="288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YUV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8" name="그룹 17"/>
          <p:cNvGrpSpPr>
            <a:grpSpLocks noChangeAspect="1"/>
          </p:cNvGrpSpPr>
          <p:nvPr/>
        </p:nvGrpSpPr>
        <p:grpSpPr>
          <a:xfrm>
            <a:off x="8833800" y="4903086"/>
            <a:ext cx="2520000" cy="888893"/>
            <a:chOff x="8925629" y="5719725"/>
            <a:chExt cx="1440000" cy="50793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5629" y="5883491"/>
              <a:ext cx="1440000" cy="344173"/>
            </a:xfrm>
            <a:prstGeom prst="rect">
              <a:avLst/>
            </a:prstGeom>
          </p:spPr>
        </p:pic>
        <p:sp>
          <p:nvSpPr>
            <p:cNvPr id="33" name="직사각형 32"/>
            <p:cNvSpPr/>
            <p:nvPr/>
          </p:nvSpPr>
          <p:spPr>
            <a:xfrm>
              <a:off x="8925629" y="5719725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GRAY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3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.2.2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199" y="1485902"/>
            <a:ext cx="5229073" cy="3861180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200" b="1" u="sng" dirty="0" smtClean="0"/>
                <a:t>이미지의 이해</a:t>
              </a:r>
              <a:r>
                <a:rPr lang="en-US" altLang="ko-KR" sz="1200" b="1" u="sng" dirty="0" smtClean="0"/>
                <a:t>(</a:t>
              </a:r>
              <a:r>
                <a:rPr lang="ko-KR" altLang="en-US" sz="1200" b="1" u="sng" dirty="0" err="1" smtClean="0"/>
                <a:t>색공간</a:t>
              </a:r>
              <a:r>
                <a:rPr lang="en-US" altLang="ko-KR" sz="1200" b="1" u="sng" dirty="0" smtClean="0"/>
                <a:t>2)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HSV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/>
                <a:t>HSV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색 공간은 색상</a:t>
              </a:r>
              <a:r>
                <a:rPr lang="en-US" altLang="ko-KR" sz="1200" dirty="0"/>
                <a:t>(Hue), </a:t>
              </a:r>
              <a:r>
                <a:rPr lang="ko-KR" altLang="en-US" sz="1200" dirty="0"/>
                <a:t>채도</a:t>
              </a:r>
              <a:r>
                <a:rPr lang="en-US" altLang="ko-KR" sz="1200" dirty="0"/>
                <a:t>(Saturation), </a:t>
              </a:r>
              <a:r>
                <a:rPr lang="ko-KR" altLang="en-US" sz="1200" dirty="0"/>
                <a:t>명도</a:t>
              </a:r>
              <a:r>
                <a:rPr lang="en-US" altLang="ko-KR" sz="1200" dirty="0"/>
                <a:t>(value)</a:t>
              </a:r>
              <a:r>
                <a:rPr lang="ko-KR" altLang="en-US" sz="1200" dirty="0"/>
                <a:t>를 기준으로 색을 구성하는 방식이다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감산 혼합이나 가산 혼합보다 색상의 지정이 </a:t>
              </a:r>
              <a:r>
                <a:rPr lang="ko-KR" altLang="en-US" sz="1200" dirty="0" smtClean="0"/>
                <a:t>직관적이기 </a:t>
              </a:r>
              <a:r>
                <a:rPr lang="ko-KR" altLang="en-US" sz="1200" dirty="0"/>
                <a:t>때문에 시각 예술에서 자주 쓰인다</a:t>
              </a:r>
              <a:r>
                <a:rPr lang="en-US" altLang="ko-KR" sz="1200" dirty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Lab(</a:t>
              </a:r>
              <a:r>
                <a:rPr lang="en-US" altLang="ko-KR" sz="1200" b="1" dirty="0" err="1" smtClean="0"/>
                <a:t>CIELab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CIE L*a*b* </a:t>
              </a:r>
              <a:r>
                <a:rPr lang="ko-KR" altLang="en-US" sz="1200" dirty="0"/>
                <a:t>색 공간에서 </a:t>
              </a:r>
              <a:r>
                <a:rPr lang="en-US" altLang="ko-KR" sz="1200" dirty="0"/>
                <a:t>L* </a:t>
              </a:r>
              <a:r>
                <a:rPr lang="ko-KR" altLang="en-US" sz="1200" dirty="0"/>
                <a:t>값은 밝기를 나타낸다</a:t>
              </a:r>
              <a:r>
                <a:rPr lang="en-US" altLang="ko-KR" sz="1200" dirty="0"/>
                <a:t>. L* = 0 </a:t>
              </a:r>
              <a:r>
                <a:rPr lang="ko-KR" altLang="en-US" sz="1200" dirty="0"/>
                <a:t>이면 검은색이며</a:t>
              </a:r>
              <a:r>
                <a:rPr lang="en-US" altLang="ko-KR" sz="1200" dirty="0"/>
                <a:t>, L* = 100 </a:t>
              </a:r>
              <a:r>
                <a:rPr lang="ko-KR" altLang="en-US" sz="1200" dirty="0"/>
                <a:t>이면 흰색을 나타낸다</a:t>
              </a:r>
              <a:r>
                <a:rPr lang="en-US" altLang="ko-KR" sz="1200" dirty="0"/>
                <a:t>. a*</a:t>
              </a:r>
              <a:r>
                <a:rPr lang="ko-KR" altLang="en-US" sz="1200" dirty="0"/>
                <a:t>은 빨강과 초록 중 </a:t>
              </a:r>
              <a:r>
                <a:rPr lang="ko-KR" altLang="en-US" sz="1200" dirty="0" err="1"/>
                <a:t>어느쪽으로</a:t>
              </a:r>
              <a:r>
                <a:rPr lang="ko-KR" altLang="en-US" sz="1200" dirty="0"/>
                <a:t> 치우쳤는지를 나타낸다</a:t>
              </a:r>
              <a:r>
                <a:rPr lang="en-US" altLang="ko-KR" sz="1200" dirty="0"/>
                <a:t>. a*</a:t>
              </a:r>
              <a:r>
                <a:rPr lang="ko-KR" altLang="en-US" sz="1200" dirty="0"/>
                <a:t>이 음수이면 초록에 치우친 색깔이며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양수이면 빨강</a:t>
              </a:r>
              <a:r>
                <a:rPr lang="en-US" altLang="ko-KR" sz="1200" dirty="0"/>
                <a:t>/</a:t>
              </a:r>
              <a:r>
                <a:rPr lang="ko-KR" altLang="en-US" sz="1200" dirty="0"/>
                <a:t>보라 쪽으로 치우친 색깔이다</a:t>
              </a:r>
              <a:r>
                <a:rPr lang="en-US" altLang="ko-KR" sz="1200" dirty="0"/>
                <a:t>. b*</a:t>
              </a:r>
              <a:r>
                <a:rPr lang="ko-KR" altLang="en-US" sz="1200" dirty="0"/>
                <a:t>은 노랑과 파랑을 나타낸다</a:t>
              </a:r>
              <a:r>
                <a:rPr lang="en-US" altLang="ko-KR" sz="1200" dirty="0"/>
                <a:t>. b*</a:t>
              </a:r>
              <a:r>
                <a:rPr lang="ko-KR" altLang="en-US" sz="1200" dirty="0"/>
                <a:t>이 음수이면 파랑이고 </a:t>
              </a:r>
              <a:r>
                <a:rPr lang="en-US" altLang="ko-KR" sz="1200" dirty="0"/>
                <a:t>b*</a:t>
              </a:r>
              <a:r>
                <a:rPr lang="ko-KR" altLang="en-US" sz="1200" dirty="0"/>
                <a:t>이 양수이면 노랑이다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또한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색 지각이 비선형이라는 연구 결과에 따라</a:t>
              </a:r>
              <a:r>
                <a:rPr lang="en-US" altLang="ko-KR" sz="1200" dirty="0"/>
                <a:t>, L*a*b* </a:t>
              </a:r>
              <a:r>
                <a:rPr lang="ko-KR" altLang="en-US" sz="1200" dirty="0"/>
                <a:t>색 공간은 실제 빛의 파장과 비선형적 관계를 갖는다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또한 </a:t>
              </a:r>
              <a:r>
                <a:rPr lang="en-US" altLang="ko-KR" sz="1200" dirty="0"/>
                <a:t>L*a*b* </a:t>
              </a:r>
              <a:r>
                <a:rPr lang="ko-KR" altLang="en-US" sz="1200" dirty="0"/>
                <a:t>공간에서 서로 다른 두 색의 거리는 인간이 느끼는 색깔의 차이와 비례하도록 설계되었다</a:t>
              </a:r>
              <a:r>
                <a:rPr lang="en-US" altLang="ko-KR" sz="1200" dirty="0" smtClean="0"/>
                <a:t>.</a:t>
              </a:r>
            </a:p>
          </p:txBody>
        </p:sp>
      </p:grpSp>
      <p:grpSp>
        <p:nvGrpSpPr>
          <p:cNvPr id="17" name="그룹 16"/>
          <p:cNvGrpSpPr>
            <a:grpSpLocks noChangeAspect="1"/>
          </p:cNvGrpSpPr>
          <p:nvPr/>
        </p:nvGrpSpPr>
        <p:grpSpPr>
          <a:xfrm>
            <a:off x="6190536" y="1485901"/>
            <a:ext cx="2520000" cy="3861179"/>
            <a:chOff x="10420635" y="3677103"/>
            <a:chExt cx="1440000" cy="2206388"/>
          </a:xfrm>
        </p:grpSpPr>
        <p:grpSp>
          <p:nvGrpSpPr>
            <p:cNvPr id="9" name="그룹 8"/>
            <p:cNvGrpSpPr/>
            <p:nvPr/>
          </p:nvGrpSpPr>
          <p:grpSpPr>
            <a:xfrm>
              <a:off x="10420635" y="3840869"/>
              <a:ext cx="1440000" cy="2042622"/>
              <a:chOff x="9722291" y="3609166"/>
              <a:chExt cx="1440000" cy="2042622"/>
            </a:xfrm>
          </p:grpSpPr>
          <p:pic>
            <p:nvPicPr>
              <p:cNvPr id="9220" name="Picture 4" descr="https://upload.wikimedia.org/wikipedia/commons/f/f1/HSV_cone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86" t="5037" r="3669" b="4888"/>
              <a:stretch/>
            </p:blipFill>
            <p:spPr bwMode="auto">
              <a:xfrm>
                <a:off x="9722291" y="3609166"/>
                <a:ext cx="1440000" cy="10626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36" name="Picture 20" descr="https://upload.wikimedia.org/wikipedia/commons/8/8f/HSV_cylinder.jp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2" t="4606" r="3080" b="11433"/>
              <a:stretch/>
            </p:blipFill>
            <p:spPr bwMode="auto">
              <a:xfrm>
                <a:off x="9722291" y="4670719"/>
                <a:ext cx="1440000" cy="9810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직사각형 29"/>
            <p:cNvSpPr/>
            <p:nvPr/>
          </p:nvSpPr>
          <p:spPr>
            <a:xfrm>
              <a:off x="10420635" y="3677103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HSV(Corn, Cylinder)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9" name="그룹 18"/>
          <p:cNvGrpSpPr>
            <a:grpSpLocks noChangeAspect="1"/>
          </p:cNvGrpSpPr>
          <p:nvPr/>
        </p:nvGrpSpPr>
        <p:grpSpPr>
          <a:xfrm>
            <a:off x="8833800" y="3220707"/>
            <a:ext cx="2520000" cy="2126374"/>
            <a:chOff x="8925629" y="4280962"/>
            <a:chExt cx="1440000" cy="121507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5629" y="4434980"/>
              <a:ext cx="1440000" cy="106105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8925629" y="4280962"/>
              <a:ext cx="1440000" cy="16376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LAB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28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.3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09701"/>
            <a:ext cx="5966460" cy="3990974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200" b="1" u="sng" dirty="0" smtClean="0"/>
                <a:t>디지털 이미지의 이해</a:t>
              </a:r>
              <a:r>
                <a:rPr lang="en-US" altLang="ko-KR" sz="1200" b="1" u="sng" dirty="0" smtClean="0"/>
                <a:t>(</a:t>
              </a:r>
              <a:r>
                <a:rPr lang="ko-KR" altLang="en-US" sz="1200" b="1" u="sng" dirty="0" smtClean="0"/>
                <a:t>이미지 압축 </a:t>
              </a:r>
              <a:r>
                <a:rPr lang="ko-KR" altLang="en-US" sz="1200" b="1" u="sng" dirty="0" err="1" smtClean="0"/>
                <a:t>포멧</a:t>
              </a:r>
              <a:r>
                <a:rPr lang="en-US" altLang="ko-KR" sz="1200" b="1" u="sng" dirty="0" smtClean="0"/>
                <a:t>)</a:t>
              </a:r>
              <a:endParaRPr lang="en-US" altLang="ko-KR" sz="1200" b="1" u="sng" dirty="0" smtClean="0"/>
            </a:p>
            <a:p>
              <a:pPr latinLnBrk="0"/>
              <a:r>
                <a:rPr lang="en-US" altLang="ko-KR" sz="1200" b="1" dirty="0" smtClean="0"/>
                <a:t>BMP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일반적으로 이미지를 압축하지 않고</a:t>
              </a:r>
              <a:r>
                <a:rPr lang="en-US" altLang="ko-KR" sz="1200" dirty="0" smtClean="0"/>
                <a:t>, Header </a:t>
              </a:r>
              <a:r>
                <a:rPr lang="ko-KR" altLang="en-US" sz="1200" dirty="0" smtClean="0"/>
                <a:t>정보와 </a:t>
              </a:r>
              <a:r>
                <a:rPr lang="en-US" altLang="ko-KR" sz="1200" dirty="0" smtClean="0"/>
                <a:t>RGB Buffer</a:t>
              </a:r>
              <a:r>
                <a:rPr lang="ko-KR" altLang="en-US" sz="1200" dirty="0" smtClean="0"/>
                <a:t>를 저장한 파일로 이미지 해상도에 따라 파일의 크기가 커진다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JPG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DCT</a:t>
              </a:r>
              <a:r>
                <a:rPr lang="ko-KR" altLang="en-US" sz="1200" dirty="0" smtClean="0"/>
                <a:t>와 </a:t>
              </a:r>
              <a:r>
                <a:rPr lang="en-US" altLang="ko-KR" sz="1200" dirty="0" smtClean="0"/>
                <a:t>Huffman </a:t>
              </a:r>
              <a:r>
                <a:rPr lang="ko-KR" altLang="en-US" sz="1200" dirty="0" smtClean="0"/>
                <a:t>알고리즘을 이용하여 압축하여 </a:t>
              </a:r>
              <a:r>
                <a:rPr lang="ko-KR" altLang="en-US" sz="1200" dirty="0" smtClean="0"/>
                <a:t>저장한 형태로 일반적으로 압축 손실이 발생하여 </a:t>
              </a:r>
              <a:r>
                <a:rPr lang="ko-KR" altLang="en-US" sz="1200" dirty="0" err="1" smtClean="0"/>
                <a:t>디코딩시</a:t>
              </a:r>
              <a:r>
                <a:rPr lang="ko-KR" altLang="en-US" sz="1200" dirty="0" smtClean="0"/>
                <a:t> 원본과 차이가 발생하지만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압축된 파일 크기가 작은 특징을 </a:t>
              </a:r>
              <a:r>
                <a:rPr lang="ko-KR" altLang="en-US" sz="1200" dirty="0" err="1" smtClean="0"/>
                <a:t>같는다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PNG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ko-KR" altLang="en-US" sz="1200" dirty="0" err="1" smtClean="0"/>
                <a:t>무손실로</a:t>
              </a:r>
              <a:r>
                <a:rPr lang="ko-KR" altLang="en-US" sz="1200" dirty="0" smtClean="0"/>
                <a:t> 압축하는 방식으로 투명 채널을 지원하며</a:t>
              </a:r>
              <a:r>
                <a:rPr lang="en-US" altLang="ko-KR" sz="1200" dirty="0" smtClean="0"/>
                <a:t>, JPEG </a:t>
              </a:r>
              <a:r>
                <a:rPr lang="ko-KR" altLang="en-US" sz="1200" dirty="0" smtClean="0"/>
                <a:t>보다는 대체로 파일 크기가 크지만 </a:t>
              </a:r>
              <a:r>
                <a:rPr lang="en-US" altLang="ko-KR" sz="1200" dirty="0" smtClean="0"/>
                <a:t>BMP</a:t>
              </a:r>
              <a:r>
                <a:rPr lang="ko-KR" altLang="en-US" sz="1200" dirty="0" smtClean="0"/>
                <a:t>에 비해서는 훨씬 작은 파일 크기를 </a:t>
              </a:r>
              <a:r>
                <a:rPr lang="ko-KR" altLang="en-US" sz="1200" dirty="0" err="1" smtClean="0"/>
                <a:t>같는다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GIF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256</a:t>
              </a:r>
              <a:r>
                <a:rPr lang="ko-KR" altLang="en-US" sz="1200" dirty="0" smtClean="0"/>
                <a:t>컬러로 양자화 한 다음에 압축하는 방식으로 파일크기가 작아 보이지만 색상의 손실이 많이 발생하고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대체로 </a:t>
              </a:r>
              <a:r>
                <a:rPr lang="en-US" altLang="ko-KR" sz="1200" dirty="0" smtClean="0"/>
                <a:t>PNG </a:t>
              </a:r>
              <a:r>
                <a:rPr lang="ko-KR" altLang="en-US" sz="1200" dirty="0" smtClean="0"/>
                <a:t>보다 큰 파일 크기를 갖는다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장점으로는 움직이는 이미지를 지원한다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4" y="3878581"/>
            <a:ext cx="2160000" cy="2160000"/>
          </a:xfrm>
          <a:ln w="6350">
            <a:solidFill>
              <a:schemeClr val="tx1"/>
            </a:solidFill>
          </a:ln>
        </p:spPr>
      </p:pic>
      <p:sp>
        <p:nvSpPr>
          <p:cNvPr id="21" name="직사각형 20"/>
          <p:cNvSpPr/>
          <p:nvPr/>
        </p:nvSpPr>
        <p:spPr>
          <a:xfrm>
            <a:off x="9191624" y="3674356"/>
            <a:ext cx="2160000" cy="204225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GIF</a:t>
            </a:r>
            <a:endParaRPr lang="ko-KR" altLang="en-US" sz="1000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191624" y="1409701"/>
            <a:ext cx="2160000" cy="2171763"/>
            <a:chOff x="9410699" y="1405381"/>
            <a:chExt cx="2160000" cy="2171763"/>
          </a:xfrm>
        </p:grpSpPr>
        <p:pic>
          <p:nvPicPr>
            <p:cNvPr id="7186" name="Picture 18" descr="PNG - 위키백과, 우리 모두의 백과사전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43" r="14438" b="8097"/>
            <a:stretch/>
          </p:blipFill>
          <p:spPr bwMode="auto">
            <a:xfrm>
              <a:off x="9410699" y="1618619"/>
              <a:ext cx="2160000" cy="1958525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9410699" y="1405381"/>
              <a:ext cx="2160000" cy="2042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PNG(Alpha)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898274" y="1414393"/>
            <a:ext cx="2160000" cy="2366975"/>
            <a:chOff x="6990368" y="1325705"/>
            <a:chExt cx="2160000" cy="2366975"/>
          </a:xfrm>
        </p:grpSpPr>
        <p:pic>
          <p:nvPicPr>
            <p:cNvPr id="7180" name="Picture 12" descr="https://upload.wikimedia.org/wikipedia/commons/a/a4/Comparison_of_JPEG_and_PNG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0368" y="1532680"/>
              <a:ext cx="2160000" cy="21600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6990368" y="1325705"/>
              <a:ext cx="2160000" cy="20422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JPG/PNG </a:t>
              </a:r>
              <a:r>
                <a:rPr lang="ko-KR" altLang="en-US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화질비교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4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409701"/>
            <a:ext cx="5306477" cy="5128260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200" b="1" dirty="0" smtClean="0"/>
                <a:t>디지털 이미지의 이해</a:t>
              </a:r>
              <a:r>
                <a:rPr lang="en-US" altLang="ko-KR" sz="1200" b="1" dirty="0" smtClean="0"/>
                <a:t>(</a:t>
              </a:r>
              <a:r>
                <a:rPr lang="ko-KR" altLang="en-US" sz="1200" b="1" dirty="0" smtClean="0"/>
                <a:t>이미지 다루기 기본</a:t>
              </a:r>
              <a:r>
                <a:rPr lang="en-US" altLang="ko-KR" sz="1200" b="1" dirty="0" smtClean="0"/>
                <a:t>)</a:t>
              </a:r>
              <a:endParaRPr lang="en-US" altLang="ko-KR" sz="1200" b="1" dirty="0" smtClean="0"/>
            </a:p>
            <a:p>
              <a:pPr latinLnBrk="0"/>
              <a:r>
                <a:rPr lang="en-US" altLang="ko-KR" sz="1200" b="1" dirty="0"/>
                <a:t>Decode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압축된 이미지를 복원하여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픽셀과 채널 형태를 구성하여 메모리 </a:t>
              </a:r>
              <a:r>
                <a:rPr lang="en-US" altLang="ko-KR" sz="1200" dirty="0" smtClean="0"/>
                <a:t>Buffer</a:t>
              </a:r>
              <a:r>
                <a:rPr lang="ko-KR" altLang="en-US" sz="1200" dirty="0" smtClean="0"/>
                <a:t>에 </a:t>
              </a:r>
              <a:r>
                <a:rPr lang="ko-KR" altLang="en-US" sz="1200" dirty="0" err="1" smtClean="0"/>
                <a:t>담는것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Resize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해상도를 키우거나 줄이는 것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Crop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이미지의 일부 영역을 잘라 내는 것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err="1"/>
                <a:t>Rotaion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회전하는 것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Flip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이미지를 좌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우 또는 상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하 반전 시키는 것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Color Convert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RGB </a:t>
              </a:r>
              <a:r>
                <a:rPr lang="ko-KR" altLang="en-US" sz="1200" dirty="0" smtClean="0"/>
                <a:t>이미지를 </a:t>
              </a:r>
              <a:r>
                <a:rPr lang="en-US" altLang="ko-KR" sz="1200" dirty="0" smtClean="0"/>
                <a:t>Gray</a:t>
              </a:r>
              <a:r>
                <a:rPr lang="ko-KR" altLang="en-US" sz="1200" dirty="0" smtClean="0"/>
                <a:t>이미지 또는 </a:t>
              </a:r>
              <a:r>
                <a:rPr lang="en-US" altLang="ko-KR" sz="1200" dirty="0" smtClean="0"/>
                <a:t>YUV </a:t>
              </a:r>
              <a:r>
                <a:rPr lang="ko-KR" altLang="en-US" sz="1200" dirty="0" smtClean="0"/>
                <a:t>이미지 등으로 </a:t>
              </a:r>
              <a:r>
                <a:rPr lang="ko-KR" altLang="en-US" sz="1200" dirty="0" err="1" smtClean="0"/>
                <a:t>색공간을</a:t>
              </a:r>
              <a:r>
                <a:rPr lang="ko-KR" altLang="en-US" sz="1200" dirty="0" smtClean="0"/>
                <a:t> 변환 하는 것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/>
                <a:t>Filter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이미지에 특정한 필터를 통해서 </a:t>
              </a:r>
              <a:r>
                <a:rPr lang="ko-KR" altLang="en-US" sz="1200" dirty="0" err="1" smtClean="0"/>
                <a:t>블러</a:t>
              </a:r>
              <a:r>
                <a:rPr lang="ko-KR" altLang="en-US" sz="1200" dirty="0" smtClean="0"/>
                <a:t> 처리를 하거나 선명하게 하는 등의 처리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33274" y="1409701"/>
            <a:ext cx="5102982" cy="5007778"/>
            <a:chOff x="6860799" y="1423251"/>
            <a:chExt cx="5102982" cy="5007778"/>
          </a:xfrm>
        </p:grpSpPr>
        <p:grpSp>
          <p:nvGrpSpPr>
            <p:cNvPr id="8" name="그룹 7"/>
            <p:cNvGrpSpPr/>
            <p:nvPr/>
          </p:nvGrpSpPr>
          <p:grpSpPr>
            <a:xfrm>
              <a:off x="6860799" y="1909864"/>
              <a:ext cx="1963766" cy="1197000"/>
              <a:chOff x="6911810" y="1664224"/>
              <a:chExt cx="1963766" cy="11970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5576" y="1664224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 rot="16200000">
                <a:off x="6395193" y="2180841"/>
                <a:ext cx="1197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Decode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6860799" y="1423251"/>
              <a:ext cx="4554674" cy="418289"/>
              <a:chOff x="7074049" y="1245935"/>
              <a:chExt cx="4554674" cy="418289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3"/>
              <a:srcRect l="28038" t="20991" r="5106" b="74578"/>
              <a:stretch/>
            </p:blipFill>
            <p:spPr>
              <a:xfrm>
                <a:off x="7075576" y="1409701"/>
                <a:ext cx="4553147" cy="254523"/>
              </a:xfrm>
              <a:prstGeom prst="rect">
                <a:avLst/>
              </a:prstGeom>
            </p:spPr>
          </p:pic>
          <p:sp>
            <p:nvSpPr>
              <p:cNvPr id="29" name="직사각형 28"/>
              <p:cNvSpPr/>
              <p:nvPr/>
            </p:nvSpPr>
            <p:spPr>
              <a:xfrm>
                <a:off x="7074049" y="1245935"/>
                <a:ext cx="1440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이미지 파일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(jpg)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9447545" y="1909863"/>
              <a:ext cx="2516236" cy="1565173"/>
              <a:chOff x="9248550" y="1909863"/>
              <a:chExt cx="2516236" cy="1565173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11142" y="1909863"/>
                <a:ext cx="2353644" cy="1565173"/>
              </a:xfrm>
              <a:prstGeom prst="rect">
                <a:avLst/>
              </a:prstGeom>
            </p:spPr>
          </p:pic>
          <p:sp>
            <p:nvSpPr>
              <p:cNvPr id="31" name="직사각형 30"/>
              <p:cNvSpPr/>
              <p:nvPr/>
            </p:nvSpPr>
            <p:spPr>
              <a:xfrm rot="16200000">
                <a:off x="8547847" y="2610567"/>
                <a:ext cx="156517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Resize</a:t>
                </a:r>
                <a:endParaRPr lang="en-US" altLang="ko-KR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6860799" y="3141269"/>
              <a:ext cx="1334927" cy="780903"/>
              <a:chOff x="6860799" y="3345363"/>
              <a:chExt cx="1334927" cy="780903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21436" y="3345363"/>
                <a:ext cx="1174290" cy="780903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 rot="16200000">
                <a:off x="6552231" y="3653932"/>
                <a:ext cx="78090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Resize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8226946" y="3138435"/>
              <a:ext cx="1150456" cy="791852"/>
              <a:chOff x="6865366" y="4275208"/>
              <a:chExt cx="1150456" cy="791852"/>
            </a:xfrm>
          </p:grpSpPr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217" t="12830" r="34317" b="21017"/>
              <a:stretch/>
            </p:blipFill>
            <p:spPr>
              <a:xfrm>
                <a:off x="7035435" y="4275208"/>
                <a:ext cx="980387" cy="791852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 rot="16200000">
                <a:off x="6551323" y="4589251"/>
                <a:ext cx="791852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Crop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>
              <a:off x="9453228" y="3531843"/>
              <a:ext cx="1966350" cy="1198802"/>
              <a:chOff x="9104645" y="3675806"/>
              <a:chExt cx="1966350" cy="1198802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9270995" y="3675808"/>
                <a:ext cx="1800000" cy="1198800"/>
                <a:chOff x="8322674" y="3622595"/>
                <a:chExt cx="1800000" cy="1198800"/>
              </a:xfrm>
            </p:grpSpPr>
            <p:sp>
              <p:nvSpPr>
                <p:cNvPr id="6" name="직사각형 5"/>
                <p:cNvSpPr>
                  <a:spLocks noChangeAspect="1"/>
                </p:cNvSpPr>
                <p:nvPr/>
              </p:nvSpPr>
              <p:spPr>
                <a:xfrm>
                  <a:off x="8322674" y="3622595"/>
                  <a:ext cx="1800000" cy="11988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965389">
                  <a:off x="8557911" y="3787113"/>
                  <a:ext cx="1310412" cy="871423"/>
                </a:xfrm>
                <a:prstGeom prst="rect">
                  <a:avLst/>
                </a:prstGeom>
              </p:spPr>
            </p:pic>
          </p:grpSp>
          <p:sp>
            <p:nvSpPr>
              <p:cNvPr id="36" name="직사각형 35"/>
              <p:cNvSpPr/>
              <p:nvPr/>
            </p:nvSpPr>
            <p:spPr>
              <a:xfrm rot="16200000">
                <a:off x="8587127" y="4193324"/>
                <a:ext cx="1198801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Rotation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9447739" y="4786556"/>
              <a:ext cx="1964995" cy="1198660"/>
              <a:chOff x="9466789" y="4989756"/>
              <a:chExt cx="1964995" cy="1198660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31784" y="4991416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39" name="직사각형 38"/>
              <p:cNvSpPr/>
              <p:nvPr/>
            </p:nvSpPr>
            <p:spPr>
              <a:xfrm rot="16200000">
                <a:off x="8949342" y="5507203"/>
                <a:ext cx="119866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Filter(Blur)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6862029" y="3979601"/>
              <a:ext cx="1962536" cy="1197000"/>
              <a:chOff x="6893811" y="5010759"/>
              <a:chExt cx="1962536" cy="11970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052957" y="5010759"/>
                <a:ext cx="1803390" cy="1197000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 rot="16200000">
                <a:off x="6377194" y="5527376"/>
                <a:ext cx="1197000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Flip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  <p:grpSp>
          <p:nvGrpSpPr>
            <p:cNvPr id="42" name="그룹 41"/>
            <p:cNvGrpSpPr/>
            <p:nvPr/>
          </p:nvGrpSpPr>
          <p:grpSpPr>
            <a:xfrm>
              <a:off x="6860800" y="5234029"/>
              <a:ext cx="1963765" cy="1197000"/>
              <a:chOff x="6876559" y="5234028"/>
              <a:chExt cx="1963765" cy="1197000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324" y="5234028"/>
                <a:ext cx="1800000" cy="1197000"/>
              </a:xfrm>
              <a:prstGeom prst="rect">
                <a:avLst/>
              </a:prstGeom>
            </p:spPr>
          </p:pic>
          <p:sp>
            <p:nvSpPr>
              <p:cNvPr id="44" name="직사각형 43"/>
              <p:cNvSpPr/>
              <p:nvPr/>
            </p:nvSpPr>
            <p:spPr>
              <a:xfrm rot="16200000">
                <a:off x="6359942" y="5750645"/>
                <a:ext cx="1196999" cy="16376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함초롬돋움" panose="020B0604000101010101" pitchFamily="50" charset="-127"/>
                    <a:ea typeface="함초롬돋움" panose="020B0604000101010101" pitchFamily="50" charset="-127"/>
                    <a:cs typeface="함초롬돋움" panose="020B0604000101010101" pitchFamily="50" charset="-127"/>
                  </a:rPr>
                  <a:t>Convert Color</a:t>
                </a:r>
                <a:endParaRPr lang="ko-KR" altLang="en-US" sz="1000" b="1" dirty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2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6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.5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영상 분야의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딥러닝을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위한 사전 지식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838200" y="1532252"/>
            <a:ext cx="5343108" cy="4548039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200" b="1" dirty="0" smtClean="0"/>
                <a:t>디지털 이미지의 이해</a:t>
              </a:r>
              <a:r>
                <a:rPr lang="en-US" altLang="ko-KR" sz="1200" b="1" dirty="0" smtClean="0"/>
                <a:t>(</a:t>
              </a:r>
              <a:r>
                <a:rPr lang="ko-KR" altLang="en-US" sz="1200" b="1" dirty="0" smtClean="0"/>
                <a:t>이미지 다루기 심화</a:t>
              </a:r>
              <a:r>
                <a:rPr lang="en-US" altLang="ko-KR" sz="1200" b="1" dirty="0" smtClean="0"/>
                <a:t>)</a:t>
              </a:r>
              <a:endParaRPr lang="en-US" altLang="ko-KR" sz="1200" b="1" dirty="0" smtClean="0"/>
            </a:p>
            <a:p>
              <a:pPr latinLnBrk="0"/>
              <a:r>
                <a:rPr lang="en-US" altLang="ko-KR" sz="1200" b="1" dirty="0" smtClean="0"/>
                <a:t>Affine Transform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en-US" altLang="ko-KR" sz="1200" dirty="0"/>
                <a:t>Affine </a:t>
              </a:r>
              <a:r>
                <a:rPr lang="ko-KR" altLang="en-US" sz="1200" dirty="0"/>
                <a:t>변환은 직선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길이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거리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의 비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평행성</a:t>
              </a:r>
              <a:r>
                <a:rPr lang="en-US" altLang="ko-KR" sz="1200" dirty="0"/>
                <a:t>(parallelism)</a:t>
              </a:r>
              <a:r>
                <a:rPr lang="ko-KR" altLang="en-US" sz="1200" dirty="0"/>
                <a:t>을 보존하는 </a:t>
              </a:r>
              <a:r>
                <a:rPr lang="ko-KR" altLang="en-US" sz="1200" dirty="0" smtClean="0"/>
                <a:t>변환이며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회전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평행이동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스케일 뿐만 아니라 </a:t>
              </a:r>
              <a:r>
                <a:rPr lang="en-US" altLang="ko-KR" sz="1200" dirty="0"/>
                <a:t>shearing, </a:t>
              </a:r>
              <a:r>
                <a:rPr lang="ko-KR" altLang="en-US" sz="1200" dirty="0"/>
                <a:t>반전</a:t>
              </a:r>
              <a:r>
                <a:rPr lang="en-US" altLang="ko-KR" sz="1200" dirty="0"/>
                <a:t>(reflection)</a:t>
              </a:r>
              <a:r>
                <a:rPr lang="ko-KR" altLang="en-US" sz="1200" dirty="0"/>
                <a:t>까지를 포함한 </a:t>
              </a:r>
              <a:r>
                <a:rPr lang="ko-KR" altLang="en-US" sz="1200" dirty="0" smtClean="0"/>
                <a:t>변환이다</a:t>
              </a:r>
              <a:r>
                <a:rPr lang="en-US" altLang="ko-KR" sz="1200" dirty="0" smtClean="0"/>
                <a:t>.</a:t>
              </a:r>
            </a:p>
            <a:p>
              <a:pPr latinLnBrk="0"/>
              <a:r>
                <a:rPr lang="en-US" altLang="ko-KR" sz="1200" b="1" dirty="0" smtClean="0"/>
                <a:t>Perspective Transform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Planer surface </a:t>
              </a:r>
              <a:r>
                <a:rPr lang="ko-KR" altLang="en-US" sz="1200" dirty="0"/>
                <a:t>물체의 경우에는 </a:t>
              </a:r>
              <a:r>
                <a:rPr lang="en-US" altLang="ko-KR" sz="1200" dirty="0"/>
                <a:t>3D </a:t>
              </a:r>
              <a:r>
                <a:rPr lang="ko-KR" altLang="en-US" sz="1200" dirty="0"/>
                <a:t>공간에서의 </a:t>
              </a:r>
              <a:r>
                <a:rPr lang="en-US" altLang="ko-KR" sz="1200" dirty="0"/>
                <a:t>2D </a:t>
              </a:r>
              <a:r>
                <a:rPr lang="ko-KR" altLang="en-US" sz="1200" dirty="0"/>
                <a:t>이미지로의 임의의 원근투영변환</a:t>
              </a:r>
              <a:r>
                <a:rPr lang="en-US" altLang="ko-KR" sz="1200" dirty="0"/>
                <a:t>(perspective projective transformation)</a:t>
              </a:r>
              <a:r>
                <a:rPr lang="ko-KR" altLang="en-US" sz="1200" dirty="0"/>
                <a:t>을 두 이미지 사이의 </a:t>
              </a:r>
              <a:r>
                <a:rPr lang="en-US" altLang="ko-KR" sz="1200" dirty="0" err="1"/>
                <a:t>homography</a:t>
              </a:r>
              <a:r>
                <a:rPr lang="ko-KR" altLang="en-US" sz="1200" dirty="0"/>
                <a:t>로 </a:t>
              </a:r>
              <a:r>
                <a:rPr lang="ko-KR" altLang="en-US" sz="1200" dirty="0" err="1"/>
                <a:t>모델링할</a:t>
              </a:r>
              <a:r>
                <a:rPr lang="ko-KR" altLang="en-US" sz="1200" dirty="0"/>
                <a:t>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어떤 </a:t>
              </a:r>
              <a:r>
                <a:rPr lang="en-US" altLang="ko-KR" sz="1200" dirty="0"/>
                <a:t>planar surface</a:t>
              </a:r>
              <a:r>
                <a:rPr lang="ko-KR" altLang="en-US" sz="1200" dirty="0"/>
                <a:t>가 서로 다른 카메라 위치에 대해 이미지 </a:t>
              </a:r>
              <a:r>
                <a:rPr lang="en-US" altLang="ko-KR" sz="1200" dirty="0"/>
                <a:t>A</a:t>
              </a:r>
              <a:r>
                <a:rPr lang="ko-KR" altLang="en-US" sz="1200" dirty="0"/>
                <a:t>와 이미지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로 투영되었다면 이미지 </a:t>
              </a:r>
              <a:r>
                <a:rPr lang="en-US" altLang="ko-KR" sz="1200" dirty="0"/>
                <a:t>A</a:t>
              </a:r>
              <a:r>
                <a:rPr lang="ko-KR" altLang="en-US" sz="1200" dirty="0"/>
                <a:t>와 이미지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의 관계를 </a:t>
              </a:r>
              <a:r>
                <a:rPr lang="en-US" altLang="ko-KR" sz="1200" dirty="0" err="1"/>
                <a:t>homography</a:t>
              </a:r>
              <a:r>
                <a:rPr lang="ko-KR" altLang="en-US" sz="1200" dirty="0"/>
                <a:t>로 표현할 수 있다는 것입니다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그래서 </a:t>
              </a:r>
              <a:r>
                <a:rPr lang="en-US" altLang="ko-KR" sz="1200" dirty="0" err="1" smtClean="0"/>
                <a:t>homography</a:t>
              </a:r>
              <a:r>
                <a:rPr lang="ko-KR" altLang="en-US" sz="1200" dirty="0" smtClean="0"/>
                <a:t>는 </a:t>
              </a:r>
              <a:r>
                <a:rPr lang="ko-KR" altLang="en-US" sz="1200" dirty="0"/>
                <a:t>평면물체의 </a:t>
              </a:r>
              <a:r>
                <a:rPr lang="en-US" altLang="ko-KR" sz="1200" dirty="0"/>
                <a:t>2D </a:t>
              </a:r>
              <a:r>
                <a:rPr lang="ko-KR" altLang="en-US" sz="1200" dirty="0"/>
                <a:t>이미지 변환관계를 설명할 수 있는 가장 일반적인 </a:t>
              </a:r>
              <a:r>
                <a:rPr lang="ko-KR" altLang="en-US" sz="1200" dirty="0" smtClean="0"/>
                <a:t>모델이며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이를 </a:t>
              </a:r>
              <a:r>
                <a:rPr lang="en-US" altLang="ko-KR" sz="1200" dirty="0" smtClean="0"/>
                <a:t>perspective(projective) </a:t>
              </a:r>
              <a:r>
                <a:rPr lang="en-US" altLang="ko-KR" sz="1200" dirty="0"/>
                <a:t>transformation</a:t>
              </a:r>
              <a:r>
                <a:rPr lang="ko-KR" altLang="en-US" sz="1200" dirty="0"/>
                <a:t>과 </a:t>
              </a:r>
              <a:r>
                <a:rPr lang="ko-KR" altLang="en-US" sz="1200" dirty="0" smtClean="0"/>
                <a:t>같이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부릅니다</a:t>
              </a:r>
              <a:r>
                <a:rPr lang="en-US" altLang="ko-KR" sz="1200" dirty="0" smtClean="0"/>
                <a:t>.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Salt/Pepper Noise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이미지 상의 </a:t>
              </a:r>
              <a:r>
                <a:rPr lang="ko-KR" altLang="en-US" sz="1200" dirty="0" err="1" smtClean="0"/>
                <a:t>랜덤한</a:t>
              </a:r>
              <a:r>
                <a:rPr lang="ko-KR" altLang="en-US" sz="1200" dirty="0" smtClean="0"/>
                <a:t> 픽셀의 원래 값을 검정색</a:t>
              </a:r>
              <a:r>
                <a:rPr lang="en-US" altLang="ko-KR" sz="1200" dirty="0" smtClean="0"/>
                <a:t>(0)</a:t>
              </a:r>
              <a:r>
                <a:rPr lang="ko-KR" altLang="en-US" sz="1200" dirty="0" smtClean="0"/>
                <a:t>과 흰색</a:t>
              </a:r>
              <a:r>
                <a:rPr lang="en-US" altLang="ko-KR" sz="1200" dirty="0" smtClean="0"/>
                <a:t>(255) </a:t>
              </a:r>
              <a:r>
                <a:rPr lang="ko-KR" altLang="en-US" sz="1200" dirty="0" smtClean="0"/>
                <a:t>값으로 변경하여 처리하는 것</a:t>
              </a:r>
              <a:endParaRPr lang="en-US" altLang="ko-KR" sz="1200" dirty="0" smtClean="0"/>
            </a:p>
            <a:p>
              <a:pPr latinLnBrk="0"/>
              <a:r>
                <a:rPr lang="en-US" altLang="ko-KR" sz="1200" b="1" dirty="0" smtClean="0"/>
                <a:t>Sharpen</a:t>
              </a:r>
              <a:br>
                <a:rPr lang="en-US" altLang="ko-KR" sz="1200" b="1" dirty="0" smtClean="0"/>
              </a:br>
              <a:r>
                <a:rPr lang="ko-KR" altLang="en-US" sz="1200" dirty="0" smtClean="0"/>
                <a:t>이미지의 색상을 주변 색상과 대비를 크게 만들어서 선명하게 보이도록 처리하는 것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6335467" y="1543314"/>
            <a:ext cx="3310160" cy="1080001"/>
            <a:chOff x="6418547" y="1739899"/>
            <a:chExt cx="3310160" cy="1085794"/>
          </a:xfrm>
        </p:grpSpPr>
        <p:sp>
          <p:nvSpPr>
            <p:cNvPr id="28" name="직사각형 27"/>
            <p:cNvSpPr/>
            <p:nvPr/>
          </p:nvSpPr>
          <p:spPr>
            <a:xfrm rot="16200000">
              <a:off x="5965650" y="2192796"/>
              <a:ext cx="1085793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Affine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8708" y="1745693"/>
              <a:ext cx="3119999" cy="10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</p:pic>
      </p:grpSp>
      <p:grpSp>
        <p:nvGrpSpPr>
          <p:cNvPr id="24" name="그룹 23"/>
          <p:cNvGrpSpPr/>
          <p:nvPr/>
        </p:nvGrpSpPr>
        <p:grpSpPr>
          <a:xfrm>
            <a:off x="6335465" y="2638011"/>
            <a:ext cx="3525214" cy="1080000"/>
            <a:chOff x="6616336" y="3159811"/>
            <a:chExt cx="3525214" cy="1088118"/>
          </a:xfrm>
        </p:grpSpPr>
        <p:sp>
          <p:nvSpPr>
            <p:cNvPr id="32" name="직사각형 31"/>
            <p:cNvSpPr/>
            <p:nvPr/>
          </p:nvSpPr>
          <p:spPr>
            <a:xfrm rot="16200000">
              <a:off x="6162277" y="3613870"/>
              <a:ext cx="1088118" cy="1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Perspective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2962" y="3167929"/>
              <a:ext cx="3338588" cy="108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</p:pic>
      </p:grpSp>
      <p:grpSp>
        <p:nvGrpSpPr>
          <p:cNvPr id="38" name="그룹 37"/>
          <p:cNvGrpSpPr>
            <a:grpSpLocks noChangeAspect="1"/>
          </p:cNvGrpSpPr>
          <p:nvPr/>
        </p:nvGrpSpPr>
        <p:grpSpPr>
          <a:xfrm>
            <a:off x="6335463" y="3743149"/>
            <a:ext cx="3837233" cy="1080000"/>
            <a:chOff x="6335463" y="3884554"/>
            <a:chExt cx="5128160" cy="1443335"/>
          </a:xfrm>
        </p:grpSpPr>
        <p:sp>
          <p:nvSpPr>
            <p:cNvPr id="40" name="직사각형 39"/>
            <p:cNvSpPr/>
            <p:nvPr/>
          </p:nvSpPr>
          <p:spPr>
            <a:xfrm rot="16200000">
              <a:off x="5734073" y="4485944"/>
              <a:ext cx="1443335" cy="2405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Salt/Pepper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673" y="3884554"/>
              <a:ext cx="4881950" cy="144000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  <p:grpSp>
        <p:nvGrpSpPr>
          <p:cNvPr id="45" name="그룹 44"/>
          <p:cNvGrpSpPr>
            <a:grpSpLocks noChangeAspect="1"/>
          </p:cNvGrpSpPr>
          <p:nvPr/>
        </p:nvGrpSpPr>
        <p:grpSpPr>
          <a:xfrm>
            <a:off x="6335464" y="4843586"/>
            <a:ext cx="3063457" cy="1080002"/>
            <a:chOff x="6720312" y="5458601"/>
            <a:chExt cx="4084613" cy="1440003"/>
          </a:xfrm>
        </p:grpSpPr>
        <p:sp>
          <p:nvSpPr>
            <p:cNvPr id="44" name="직사각형 43"/>
            <p:cNvSpPr/>
            <p:nvPr/>
          </p:nvSpPr>
          <p:spPr>
            <a:xfrm rot="16200000">
              <a:off x="6120311" y="6058602"/>
              <a:ext cx="1440001" cy="24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Sharpen</a:t>
              </a:r>
              <a:endParaRPr lang="ko-KR" altLang="en-US" sz="10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  <p:pic>
          <p:nvPicPr>
            <p:cNvPr id="14342" name="Picture 6" descr="https://t1.daumcdn.net/cfile/tistory/9946E2435ACB8A701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08"/>
            <a:stretch/>
          </p:blipFill>
          <p:spPr bwMode="auto">
            <a:xfrm>
              <a:off x="6965355" y="5458604"/>
              <a:ext cx="3839570" cy="144000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25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E0979-4C50-CE49-B4E2-295D713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 개발을 위한 준비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7327"/>
            <a:ext cx="6453460" cy="2225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200" b="1" dirty="0" err="1" smtClean="0"/>
                <a:t>딥러닝</a:t>
              </a:r>
              <a:r>
                <a:rPr lang="ko-KR" altLang="en-US" sz="1200" b="1" dirty="0" smtClean="0"/>
                <a:t> 기술 개발을 위한 준비 환경</a:t>
              </a:r>
              <a:endParaRPr lang="en-US" altLang="ko-KR" sz="1200" b="1" dirty="0" smtClean="0"/>
            </a:p>
            <a:p>
              <a:r>
                <a:rPr lang="ko-KR" altLang="en-US" sz="1200" dirty="0" smtClean="0"/>
                <a:t>개발 머신 준비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Linux</a:t>
              </a:r>
              <a:r>
                <a:rPr lang="en-US" altLang="ko-KR" sz="1200" dirty="0"/>
                <a:t>, Windows OS </a:t>
              </a:r>
              <a:r>
                <a:rPr lang="ko-KR" altLang="en-US" sz="1200" dirty="0"/>
                <a:t>탑재된 </a:t>
              </a:r>
              <a:r>
                <a:rPr lang="en-US" altLang="ko-KR" sz="1200" dirty="0"/>
                <a:t>GPU </a:t>
              </a:r>
              <a:r>
                <a:rPr lang="ko-KR" altLang="en-US" sz="1200" dirty="0"/>
                <a:t>머신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또는 </a:t>
              </a:r>
              <a:r>
                <a:rPr lang="en-US" altLang="ko-KR" sz="1200" dirty="0"/>
                <a:t>Cloud </a:t>
              </a:r>
              <a:r>
                <a:rPr lang="ko-KR" altLang="en-US" sz="1200" dirty="0"/>
                <a:t>가상 자원</a:t>
              </a:r>
              <a:endParaRPr lang="en-US" altLang="ko-KR" sz="1200" dirty="0"/>
            </a:p>
            <a:p>
              <a:r>
                <a:rPr lang="ko-KR" altLang="en-US" sz="1200" dirty="0"/>
                <a:t>개발환경 구축</a:t>
              </a:r>
              <a:endParaRPr lang="en-US" altLang="ko-KR" sz="1200" dirty="0"/>
            </a:p>
            <a:p>
              <a:pPr lvl="1"/>
              <a:r>
                <a:rPr lang="en-US" altLang="ko-KR" sz="1200" dirty="0"/>
                <a:t>Docker, Anaconda, Python, CUDA </a:t>
              </a:r>
              <a:r>
                <a:rPr lang="ko-KR" altLang="en-US" sz="1200" dirty="0"/>
                <a:t>설치</a:t>
              </a:r>
              <a:endParaRPr lang="en-US" altLang="ko-KR" sz="1200" dirty="0"/>
            </a:p>
            <a:p>
              <a:r>
                <a:rPr lang="ko-KR" altLang="en-US" sz="1200" dirty="0"/>
                <a:t>필요 패키지 설치</a:t>
              </a:r>
              <a:endParaRPr lang="en-US" altLang="ko-KR" sz="1200" dirty="0"/>
            </a:p>
            <a:p>
              <a:pPr lvl="1"/>
              <a:r>
                <a:rPr lang="en-US" altLang="ko-KR" sz="1200" dirty="0" err="1"/>
                <a:t>Numpy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OpenCV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Pytorch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또는 </a:t>
              </a:r>
              <a:r>
                <a:rPr lang="en-US" altLang="ko-KR" sz="1200" dirty="0" err="1"/>
                <a:t>Tensorflow</a:t>
              </a:r>
              <a:r>
                <a:rPr lang="en-US" altLang="ko-KR" sz="1200" dirty="0"/>
                <a:t>), </a:t>
              </a:r>
              <a:r>
                <a:rPr lang="en-US" altLang="ko-KR" sz="1200" dirty="0" err="1"/>
                <a:t>JupyterLab</a:t>
              </a:r>
              <a:r>
                <a:rPr lang="en-US" altLang="ko-KR" sz="1200" dirty="0"/>
                <a:t>, </a:t>
              </a:r>
              <a:r>
                <a:rPr lang="en-US" altLang="ko-KR" sz="1200" dirty="0" err="1" smtClean="0"/>
                <a:t>Tensorboard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endParaRPr lang="en-US" altLang="ko-KR" sz="1200" dirty="0"/>
            </a:p>
          </p:txBody>
        </p:sp>
      </p:grpSp>
      <p:pic>
        <p:nvPicPr>
          <p:cNvPr id="17414" name="Picture 6" descr="우분투(ubuntu)란 무엇인가?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8" y="1477282"/>
            <a:ext cx="2017501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Windows 10 (윈도우10) , Microsoft Office (MS오피스) 정품인증 KMSAuto 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68" y="2464620"/>
            <a:ext cx="179999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Amazon Web Services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576" y="147728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구글 클라우드, 한국 첫 &amp;#39;서울 리전&amp;#39; 19일 가동…아태 지역 8번째 - IT조선 &amp;gt; 기업 &amp;gt; 컴퓨팅·IT서비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576" y="2678016"/>
            <a:ext cx="1944000" cy="51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Docker 부터 Kubernetes 까지] [#3] 커스텀 Docker 이미지 만들어보기 | by Ji Ho Choi | 코드팩토리  | Medi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5101"/>
            <a:ext cx="135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1-1. 파이썬 머신러닝 시작하기: 주요 패키지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816" y="3996578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PyTorch] 1. 개요 및 설치 : 네이버 블로그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69" y="5433157"/>
            <a:ext cx="144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Python] count() 함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443" y="3915171"/>
            <a:ext cx="174097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TensorFlow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184" y="5227091"/>
            <a:ext cx="1800000" cy="101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OpenCV 이미지 입출력하기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524" y="5253157"/>
            <a:ext cx="198752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개발 이야기&amp;#39; 카테고리의 글 목록 (5 Page) :: 공대생의 개발노트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917" y="391517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JupyterLab에서 사용자 지정 단축키 Keyboard ShortCuts 설정하기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451" y="5313975"/>
            <a:ext cx="1800000" cy="81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tensorboard - velo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51" y="4053546"/>
            <a:ext cx="1792000" cy="100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442" name="Picture 34" descr="Numpy(day 1)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433157"/>
            <a:ext cx="1800000" cy="720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388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E0979-4C50-CE49-B4E2-295D713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기술 개발을 위한 준비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57326"/>
            <a:ext cx="6453460" cy="4754938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buNone/>
              </a:pPr>
              <a:r>
                <a:rPr lang="ko-KR" altLang="en-US" sz="1200" b="1" u="sng" dirty="0" err="1" smtClean="0"/>
                <a:t>딥러닝</a:t>
              </a:r>
              <a:r>
                <a:rPr lang="ko-KR" altLang="en-US" sz="1200" b="1" u="sng" dirty="0" smtClean="0"/>
                <a:t> 기술 개발을 위한 준비</a:t>
              </a:r>
              <a:endParaRPr lang="en-US" altLang="ko-KR" sz="1200" b="1" u="sng" dirty="0" smtClean="0"/>
            </a:p>
            <a:p>
              <a:r>
                <a:rPr lang="ko-KR" altLang="en-US" sz="1200" b="1" dirty="0" smtClean="0"/>
                <a:t>데이터</a:t>
              </a:r>
              <a:endParaRPr lang="en-US" altLang="ko-KR" sz="1200" b="1" dirty="0"/>
            </a:p>
            <a:p>
              <a:pPr lvl="1"/>
              <a:r>
                <a:rPr lang="en-US" altLang="ko-KR" sz="1200" dirty="0" smtClean="0"/>
                <a:t>Training 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학습을 </a:t>
              </a:r>
              <a:r>
                <a:rPr lang="ko-KR" altLang="en-US" sz="1200" dirty="0"/>
                <a:t>위한 데이터 셋으로 실제 학습에 </a:t>
              </a:r>
              <a:r>
                <a:rPr lang="ko-KR" altLang="en-US" sz="1200" dirty="0" smtClean="0"/>
                <a:t>사용되는 데이터로 </a:t>
              </a:r>
              <a:r>
                <a:rPr lang="ko-KR" altLang="en-US" sz="1200" dirty="0"/>
                <a:t>일반적인 데이터로 많은 양의 데이터를 구성해야 </a:t>
              </a:r>
              <a:r>
                <a:rPr lang="ko-KR" altLang="en-US" sz="1200" dirty="0" smtClean="0"/>
                <a:t>하며 데이터 </a:t>
              </a:r>
              <a:r>
                <a:rPr lang="ko-KR" altLang="en-US" sz="1200" dirty="0"/>
                <a:t>레이블 </a:t>
              </a:r>
              <a:r>
                <a:rPr lang="ko-KR" altLang="en-US" sz="1200" dirty="0" smtClean="0"/>
                <a:t>필요</a:t>
              </a:r>
              <a:endParaRPr lang="en-US" altLang="ko-KR" sz="1200" dirty="0"/>
            </a:p>
            <a:p>
              <a:pPr lvl="1"/>
              <a:r>
                <a:rPr lang="en-US" altLang="ko-KR" sz="1200" dirty="0"/>
                <a:t>Validation </a:t>
              </a:r>
              <a:r>
                <a:rPr lang="en-US" altLang="ko-KR" sz="1200" dirty="0" smtClean="0"/>
                <a:t>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학습 </a:t>
              </a:r>
              <a:r>
                <a:rPr lang="ko-KR" altLang="en-US" sz="1200" dirty="0"/>
                <a:t>중인 모델의 </a:t>
              </a:r>
              <a:r>
                <a:rPr lang="ko-KR" altLang="en-US" sz="1200" dirty="0" err="1"/>
                <a:t>학습률</a:t>
              </a:r>
              <a:r>
                <a:rPr lang="ko-KR" altLang="en-US" sz="1200" dirty="0"/>
                <a:t> 평가를 위한 데이터 셋으로 실제 학습에는 포함되지 </a:t>
              </a:r>
              <a:r>
                <a:rPr lang="ko-KR" altLang="en-US" sz="1200" dirty="0" smtClean="0"/>
                <a:t>않으며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학습 목적이 </a:t>
              </a:r>
              <a:r>
                <a:rPr lang="ko-KR" altLang="en-US" sz="1200" dirty="0"/>
                <a:t>요구하는 일반적인 데이터에 대한 평가가 가능할 수 있도록 데이터를 구성해야 </a:t>
              </a:r>
              <a:r>
                <a:rPr lang="ko-KR" altLang="en-US" sz="1200" dirty="0" smtClean="0"/>
                <a:t>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데이터 </a:t>
              </a:r>
              <a:r>
                <a:rPr lang="ko-KR" altLang="en-US" sz="1200" dirty="0"/>
                <a:t>레이블 필요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Testing Set</a:t>
              </a:r>
              <a:br>
                <a:rPr lang="en-US" altLang="ko-KR" sz="1200" dirty="0" smtClean="0"/>
              </a:br>
              <a:r>
                <a:rPr lang="ko-KR" altLang="en-US" sz="1200" dirty="0" smtClean="0"/>
                <a:t>최종 학습 모델의 결과를 평가하기 위한 데이터</a:t>
              </a:r>
              <a:endParaRPr lang="en-US" altLang="ko-KR" sz="1200" b="1" dirty="0"/>
            </a:p>
            <a:p>
              <a:r>
                <a:rPr lang="ko-KR" altLang="en-US" sz="1200" b="1" dirty="0" smtClean="0"/>
                <a:t>학습 코드</a:t>
              </a:r>
              <a:endParaRPr lang="en-US" altLang="ko-KR" sz="1200" b="1" dirty="0"/>
            </a:p>
            <a:p>
              <a:pPr lvl="1"/>
              <a:r>
                <a:rPr lang="en-US" altLang="ko-KR" sz="1200" dirty="0" smtClean="0"/>
                <a:t>Dataset/</a:t>
              </a:r>
              <a:r>
                <a:rPr lang="en-US" altLang="ko-KR" sz="1200" dirty="0" err="1" smtClean="0"/>
                <a:t>DataLoader</a:t>
              </a:r>
              <a:r>
                <a:rPr lang="en-US" altLang="ko-KR" sz="1200" dirty="0" smtClean="0"/>
                <a:t> : </a:t>
              </a:r>
              <a:r>
                <a:rPr lang="ko-KR" altLang="en-US" sz="1200" dirty="0" smtClean="0"/>
                <a:t>데이터를 불러오고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모델에 적재하기 위한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Model : </a:t>
              </a:r>
              <a:r>
                <a:rPr lang="ko-KR" altLang="en-US" sz="1200" dirty="0" smtClean="0"/>
                <a:t>학습의 구조 정의와 가중치를 업데이트 하기 위한 코드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Loss Function : </a:t>
              </a:r>
              <a:r>
                <a:rPr lang="ko-KR" altLang="en-US" sz="1200" dirty="0" smtClean="0"/>
                <a:t>학습에서 정답과 예측치의 차이 계산을 통해 가중치를 계산하기 위한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Optimizer : Loss</a:t>
              </a:r>
              <a:r>
                <a:rPr lang="ko-KR" altLang="en-US" sz="1200" dirty="0" smtClean="0"/>
                <a:t>로 부터 해당 값을 최소화 하기 위한 최적화 방식이 포함된 코드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smtClean="0"/>
                <a:t>Train/Evaluate : </a:t>
              </a:r>
              <a:r>
                <a:rPr lang="ko-KR" altLang="en-US" sz="1200" dirty="0" smtClean="0"/>
                <a:t>학습 과정과 검증 과정을 관리하기 위한 코드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Test : </a:t>
              </a:r>
              <a:r>
                <a:rPr lang="ko-KR" altLang="en-US" sz="1200" dirty="0" smtClean="0"/>
                <a:t>최종 학습 후 모델을 </a:t>
              </a:r>
              <a:r>
                <a:rPr lang="ko-KR" altLang="en-US" sz="1200" dirty="0" err="1" smtClean="0"/>
                <a:t>로드하여</a:t>
              </a:r>
              <a:r>
                <a:rPr lang="ko-KR" altLang="en-US" sz="1200" dirty="0" smtClean="0"/>
                <a:t> 실제 사용하기 위한 코드</a:t>
              </a:r>
              <a:endParaRPr lang="en-US" altLang="ko-KR" sz="1200" dirty="0"/>
            </a:p>
          </p:txBody>
        </p:sp>
      </p:grpSp>
      <p:pic>
        <p:nvPicPr>
          <p:cNvPr id="16386" name="Picture 2" descr="Train, Validation, and Test Set: How to Split Your Machine Learning Da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7"/>
          <a:stretch/>
        </p:blipFill>
        <p:spPr bwMode="auto">
          <a:xfrm>
            <a:off x="7562576" y="2516981"/>
            <a:ext cx="3600000" cy="268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Training, Validation and Test sets 차이 및 정확한 용도 (훈련, 검정, 테스트 데이터 차이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576" y="1457326"/>
            <a:ext cx="3600000" cy="105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4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72342"/>
              </p:ext>
            </p:extLst>
          </p:nvPr>
        </p:nvGraphicFramePr>
        <p:xfrm>
          <a:off x="403225" y="329141"/>
          <a:ext cx="11436352" cy="5883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5550"/>
                <a:gridCol w="3609975"/>
                <a:gridCol w="1171575"/>
                <a:gridCol w="5429252"/>
              </a:tblGrid>
              <a:tr h="65361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계획서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318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제목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현업의 </a:t>
                      </a:r>
                      <a:r>
                        <a:rPr lang="ko-KR" altLang="en-US" sz="16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개발자가 말하는 </a:t>
                      </a:r>
                      <a:r>
                        <a:rPr lang="ko-KR" altLang="en-US" sz="16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개발의 현황과 미래</a:t>
                      </a:r>
                      <a:endParaRPr lang="ko-KR" altLang="en-US" sz="16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899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 정보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강사명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김건호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이메일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  <a:hlinkClick r:id="rId2"/>
                        </a:rPr>
                        <a:t>niki@posicube.com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연락처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010-2922-2076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개요</a:t>
                      </a:r>
                      <a:endParaRPr lang="ko-KR" altLang="en-US" sz="16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목표 </a:t>
                      </a:r>
                      <a:r>
                        <a:rPr lang="en-US" altLang="ko-KR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개요 및 현업에서의 적용분야와 연관업무에 대한 이해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 환경 설정</a:t>
                      </a:r>
                      <a:r>
                        <a:rPr lang="ko-KR" altLang="en-US" sz="1200" b="1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연습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영상분야의 </a:t>
                      </a: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개발 예제를 통한 실사용 연습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실제 </a:t>
                      </a:r>
                      <a:r>
                        <a:rPr lang="ko-KR" altLang="en-US" sz="12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적용 한계와 미래에 대한 고찰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학생들에 대한 지도 방향 설정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Wingdings" panose="05000000000000000000" pitchFamily="2" charset="2"/>
                        <a:buChar char="ü"/>
                      </a:pP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내용</a:t>
                      </a:r>
                      <a:endParaRPr lang="en-US" altLang="ko-KR" sz="12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개요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적용분야 개요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연관업무 소개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종류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기술 개발을 위한 준비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영상분야의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딥러닝을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위한 사전 지식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실습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이미지 인식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MNIST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학습 등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현업의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실제 적용 분야와 한계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딥러닝의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미래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딥러닝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업무를 위한 학생 지도 방안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628650" lvl="1" indent="-171450">
                        <a:buFont typeface="맑은 고딕" panose="020B0503020000020004" pitchFamily="50" charset="-127"/>
                        <a:buChar char="－"/>
                      </a:pP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247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시간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이론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1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~1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실습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2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~2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Q&amp;A : 30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총 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3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~4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시간</a:t>
                      </a:r>
                      <a:r>
                        <a:rPr lang="en-US" altLang="ko-KR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30</a:t>
                      </a:r>
                      <a:r>
                        <a:rPr lang="ko-KR" altLang="en-US" sz="1100" b="1" u="sng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분</a:t>
                      </a:r>
                      <a:endParaRPr lang="ko-KR" altLang="en-US" sz="1100" b="1" u="sng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2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대상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대구소프트웨어마이스트고등학교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교사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약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명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12251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준비 사항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강의 자료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PDF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사전제공</a:t>
                      </a:r>
                      <a:endParaRPr lang="en-US" altLang="ko-KR" sz="1100" b="1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실습 준비물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CPU i7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 이상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PC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또는 노트북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/>
                      </a:r>
                      <a:b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</a:b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(GTX 1060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급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이상 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GPU </a:t>
                      </a:r>
                      <a:r>
                        <a:rPr lang="ko-KR" altLang="en-US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장착 추천</a:t>
                      </a:r>
                      <a:r>
                        <a:rPr lang="en-US" altLang="ko-KR" sz="1100" b="1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ko-KR" altLang="en-US" sz="1100" b="1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2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17885"/>
            <a:ext cx="5267325" cy="2780561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/>
                <a:t>실습 환경 </a:t>
              </a:r>
              <a:r>
                <a:rPr lang="ko-KR" altLang="en-US" sz="1400" b="1" dirty="0" smtClean="0"/>
                <a:t>구축</a:t>
              </a:r>
              <a:endParaRPr lang="en-US" altLang="ko-KR" sz="1400" b="1" dirty="0" smtClean="0"/>
            </a:p>
            <a:p>
              <a:r>
                <a:rPr lang="en-US" altLang="ko-KR" sz="1000" dirty="0" smtClean="0"/>
                <a:t>CUDA </a:t>
              </a:r>
              <a:r>
                <a:rPr lang="ko-KR" altLang="en-US" sz="1000" dirty="0" smtClean="0"/>
                <a:t>설치</a:t>
              </a:r>
              <a:endParaRPr lang="en-US" altLang="ko-KR" sz="1000" dirty="0"/>
            </a:p>
            <a:p>
              <a:pPr lvl="1"/>
              <a:r>
                <a:rPr lang="en-US" altLang="ko-KR" sz="1000" dirty="0"/>
                <a:t>CUDA </a:t>
              </a:r>
              <a:r>
                <a:rPr lang="en-US" altLang="ko-KR" sz="1000" dirty="0" err="1"/>
                <a:t>Compatablity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2"/>
                </a:rPr>
                <a:t>https://docs.nvidia.com/cuda/cuda-toolkit-release-notes/index.html</a:t>
              </a:r>
              <a:endParaRPr lang="en-US" altLang="ko-KR" sz="1000" dirty="0"/>
            </a:p>
            <a:p>
              <a:pPr lvl="1"/>
              <a:r>
                <a:rPr lang="en-US" altLang="ko-KR" sz="1000" dirty="0"/>
                <a:t>CUDA : </a:t>
              </a:r>
              <a:r>
                <a:rPr lang="en-US" altLang="ko-KR" sz="1000" dirty="0">
                  <a:hlinkClick r:id="rId3"/>
                </a:rPr>
                <a:t>https://</a:t>
              </a:r>
              <a:r>
                <a:rPr lang="en-US" altLang="ko-KR" sz="1000" dirty="0" smtClean="0">
                  <a:hlinkClick r:id="rId3"/>
                </a:rPr>
                <a:t>developer.nvidia.com/cuda-toolkit-archive</a:t>
              </a:r>
            </a:p>
            <a:p>
              <a:pPr lvl="1"/>
              <a:r>
                <a:rPr lang="en-US" altLang="ko-KR" sz="1000" dirty="0" smtClean="0"/>
                <a:t>CUDNN </a:t>
              </a:r>
              <a:r>
                <a:rPr lang="en-US" altLang="ko-KR" sz="1000" dirty="0"/>
                <a:t>: </a:t>
              </a:r>
              <a:r>
                <a:rPr lang="en-US" altLang="ko-KR" sz="1000" dirty="0">
                  <a:hlinkClick r:id="rId4"/>
                </a:rPr>
                <a:t>https://</a:t>
              </a:r>
              <a:r>
                <a:rPr lang="en-US" altLang="ko-KR" sz="1000" dirty="0" smtClean="0">
                  <a:hlinkClick r:id="rId4"/>
                </a:rPr>
                <a:t>developer.nvidia.com/cudnn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가상환경 설치</a:t>
              </a:r>
              <a:endParaRPr lang="en-US" altLang="ko-KR" sz="1000" dirty="0"/>
            </a:p>
            <a:p>
              <a:pPr lvl="1"/>
              <a:r>
                <a:rPr lang="en-US" altLang="ko-KR" sz="1000" dirty="0"/>
                <a:t>Anaconda </a:t>
              </a:r>
              <a:r>
                <a:rPr lang="ko-KR" altLang="en-US" sz="1000" dirty="0"/>
                <a:t>설치 </a:t>
              </a:r>
              <a:r>
                <a:rPr lang="en-US" altLang="ko-KR" sz="1000" dirty="0"/>
                <a:t>: </a:t>
              </a:r>
              <a:r>
                <a:rPr lang="en-US" altLang="ko-KR" sz="1000" dirty="0">
                  <a:hlinkClick r:id="rId5"/>
                </a:rPr>
                <a:t>https://</a:t>
              </a:r>
              <a:r>
                <a:rPr lang="en-US" altLang="ko-KR" sz="1000" dirty="0" smtClean="0">
                  <a:hlinkClick r:id="rId5"/>
                </a:rPr>
                <a:t>www.anaconda.com/products/individual</a:t>
              </a:r>
              <a:endParaRPr lang="en-US" altLang="ko-KR" sz="1000" dirty="0" smtClean="0"/>
            </a:p>
            <a:p>
              <a:r>
                <a:rPr lang="ko-KR" altLang="en-US" sz="1000" dirty="0" err="1" smtClean="0"/>
                <a:t>딥러닝</a:t>
              </a:r>
              <a:r>
                <a:rPr lang="ko-KR" altLang="en-US" sz="1000" dirty="0" smtClean="0"/>
                <a:t> 프레임워크</a:t>
              </a:r>
              <a:endParaRPr lang="en-US" altLang="ko-KR" sz="1000" dirty="0"/>
            </a:p>
            <a:p>
              <a:pPr lvl="1"/>
              <a:r>
                <a:rPr lang="en-US" altLang="ko-KR" sz="1000" dirty="0" err="1"/>
                <a:t>Pytorch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6"/>
                </a:rPr>
                <a:t>https://pytorch.org/get-started/locally</a:t>
              </a:r>
              <a:r>
                <a:rPr lang="en-US" altLang="ko-KR" sz="1000" dirty="0" smtClean="0">
                  <a:hlinkClick r:id="rId6"/>
                </a:rPr>
                <a:t>/</a:t>
              </a:r>
              <a:endParaRPr lang="en-US" altLang="ko-KR" sz="1000" dirty="0" smtClean="0"/>
            </a:p>
            <a:p>
              <a:pPr lvl="1"/>
              <a:r>
                <a:rPr lang="en-US" altLang="ko-KR" sz="1000" dirty="0" err="1" smtClean="0"/>
                <a:t>Tensorflow</a:t>
              </a:r>
              <a:r>
                <a:rPr lang="en-US" altLang="ko-KR" sz="1000" dirty="0"/>
                <a:t> : </a:t>
              </a:r>
              <a:r>
                <a:rPr lang="en-US" altLang="ko-KR" sz="1000" dirty="0">
                  <a:hlinkClick r:id="rId7"/>
                </a:rPr>
                <a:t>https://</a:t>
              </a:r>
              <a:r>
                <a:rPr lang="en-US" altLang="ko-KR" sz="1000" dirty="0" smtClean="0">
                  <a:hlinkClick r:id="rId7"/>
                </a:rPr>
                <a:t>www.tensorflow.org/install?hl=ko</a:t>
              </a:r>
              <a:endParaRPr lang="en-US" altLang="ko-KR" sz="1000" dirty="0" smtClean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l="64066" t="23035" r="4277" b="28553"/>
          <a:stretch/>
        </p:blipFill>
        <p:spPr>
          <a:xfrm>
            <a:off x="6189466" y="1728969"/>
            <a:ext cx="2746496" cy="1944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2977" y="1728969"/>
            <a:ext cx="2446946" cy="198000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630051" y="4322057"/>
            <a:ext cx="3616597" cy="2369362"/>
            <a:chOff x="1616306" y="4360352"/>
            <a:chExt cx="2880000" cy="236936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16306" y="4360352"/>
              <a:ext cx="2880000" cy="1090214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16306" y="5436675"/>
              <a:ext cx="2880000" cy="1293039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2"/>
          <a:srcRect t="1" b="22000"/>
          <a:stretch/>
        </p:blipFill>
        <p:spPr>
          <a:xfrm>
            <a:off x="5984230" y="4482772"/>
            <a:ext cx="2700818" cy="19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85048" y="4482772"/>
            <a:ext cx="2734875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93255"/>
            <a:ext cx="4610100" cy="2378178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dirty="0" smtClean="0"/>
                <a:t>실습 환경 동작 확인</a:t>
              </a:r>
              <a:endParaRPr lang="en-US" altLang="ko-KR" sz="1400" b="1" dirty="0" smtClean="0"/>
            </a:p>
            <a:p>
              <a:r>
                <a:rPr lang="en-US" altLang="ko-KR" sz="1000" dirty="0" smtClean="0"/>
                <a:t>Anaconda </a:t>
              </a:r>
              <a:r>
                <a:rPr lang="ko-KR" altLang="en-US" sz="1000" dirty="0" smtClean="0"/>
                <a:t>확인</a:t>
              </a:r>
              <a:endParaRPr lang="en-US" altLang="ko-KR" sz="1000" dirty="0" smtClean="0"/>
            </a:p>
            <a:p>
              <a:pPr lvl="1"/>
              <a:r>
                <a:rPr lang="ko-KR" altLang="en-US" sz="1000" dirty="0" smtClean="0"/>
                <a:t>설치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c:\&gt; </a:t>
              </a:r>
              <a:r>
                <a:rPr lang="en-US" altLang="ko-KR" sz="1000" dirty="0" err="1" smtClean="0"/>
                <a:t>conda</a:t>
              </a:r>
              <a:r>
                <a:rPr lang="en-US" altLang="ko-KR" sz="1000" dirty="0" smtClean="0"/>
                <a:t> --version</a:t>
              </a:r>
            </a:p>
            <a:p>
              <a:pPr lvl="1"/>
              <a:r>
                <a:rPr lang="ko-KR" altLang="en-US" sz="1000" dirty="0" smtClean="0"/>
                <a:t>동작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/>
                <a:t>c:\&gt; </a:t>
              </a:r>
              <a:r>
                <a:rPr lang="en-US" altLang="ko-KR" sz="1000" dirty="0" err="1"/>
                <a:t>conda</a:t>
              </a:r>
              <a:r>
                <a:rPr lang="en-US" altLang="ko-KR" sz="1000" dirty="0"/>
                <a:t> </a:t>
              </a:r>
              <a:r>
                <a:rPr lang="en-US" altLang="ko-KR" sz="1000" dirty="0" err="1" smtClean="0"/>
                <a:t>env</a:t>
              </a:r>
              <a:r>
                <a:rPr lang="en-US" altLang="ko-KR" sz="1000" dirty="0" smtClean="0"/>
                <a:t> list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c</a:t>
              </a:r>
              <a:r>
                <a:rPr lang="en-US" altLang="ko-KR" sz="1000" dirty="0"/>
                <a:t>:\&gt; </a:t>
              </a:r>
              <a:r>
                <a:rPr lang="en-US" altLang="ko-KR" sz="1000" dirty="0" err="1"/>
                <a:t>conda</a:t>
              </a:r>
              <a:r>
                <a:rPr lang="en-US" altLang="ko-KR" sz="1000" dirty="0"/>
                <a:t> </a:t>
              </a:r>
              <a:r>
                <a:rPr lang="en-US" altLang="ko-KR" sz="1000" dirty="0" smtClean="0"/>
                <a:t>list</a:t>
              </a:r>
            </a:p>
            <a:p>
              <a:r>
                <a:rPr lang="en-US" altLang="ko-KR" sz="1000" dirty="0" smtClean="0"/>
                <a:t>CUDA </a:t>
              </a:r>
              <a:r>
                <a:rPr lang="ko-KR" altLang="en-US" sz="1000" dirty="0" smtClean="0"/>
                <a:t>확인</a:t>
              </a:r>
              <a:endParaRPr lang="en-US" altLang="ko-KR" sz="1000" dirty="0" smtClean="0"/>
            </a:p>
            <a:p>
              <a:pPr lvl="1"/>
              <a:r>
                <a:rPr lang="ko-KR" altLang="en-US" sz="1000" dirty="0" smtClean="0"/>
                <a:t>설치</a:t>
              </a:r>
              <a:r>
                <a:rPr lang="en-US" altLang="ko-KR" sz="1000" dirty="0"/>
                <a:t>(“C:\Program Files\NVIDIA </a:t>
              </a:r>
              <a:r>
                <a:rPr lang="en-US" altLang="ko-KR" sz="1000" dirty="0" err="1"/>
                <a:t>Corpration</a:t>
              </a:r>
              <a:r>
                <a:rPr lang="en-US" altLang="ko-KR" sz="1000" dirty="0"/>
                <a:t>\NVSMI</a:t>
              </a:r>
              <a:r>
                <a:rPr lang="en-US" altLang="ko-KR" sz="1000" dirty="0" smtClean="0"/>
                <a:t>\”)</a:t>
              </a:r>
              <a:r>
                <a:rPr lang="en-US" altLang="ko-KR" sz="1000" dirty="0"/>
                <a:t/>
              </a:r>
              <a:br>
                <a:rPr lang="en-US" altLang="ko-KR" sz="1000" dirty="0"/>
              </a:br>
              <a:r>
                <a:rPr lang="en-US" altLang="ko-KR" sz="1000" dirty="0" smtClean="0"/>
                <a:t>c:\&gt; </a:t>
              </a:r>
              <a:r>
                <a:rPr lang="en-US" altLang="ko-KR" sz="1000" dirty="0" err="1" smtClean="0"/>
                <a:t>nvidia-smi</a:t>
              </a:r>
              <a:r>
                <a:rPr lang="en-US" altLang="ko-KR" sz="1000" dirty="0" smtClean="0"/>
                <a:t> 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c:\&gt; </a:t>
              </a:r>
              <a:r>
                <a:rPr lang="en-US" altLang="ko-KR" sz="1000" dirty="0" err="1" smtClean="0"/>
                <a:t>nvcc</a:t>
              </a:r>
              <a:r>
                <a:rPr lang="en-US" altLang="ko-KR" sz="1000" dirty="0" smtClean="0"/>
                <a:t> –-version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26" y="3968100"/>
            <a:ext cx="3240000" cy="21403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66" y="1493255"/>
            <a:ext cx="3240000" cy="214036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066" y="1493255"/>
            <a:ext cx="2700000" cy="15603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066" y="3633618"/>
            <a:ext cx="3240000" cy="10063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066" y="4745999"/>
            <a:ext cx="3240000" cy="1690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b="12866"/>
          <a:stretch/>
        </p:blipFill>
        <p:spPr>
          <a:xfrm>
            <a:off x="8915306" y="4745999"/>
            <a:ext cx="2700000" cy="15756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41294" y="6132275"/>
            <a:ext cx="507206" cy="90488"/>
          </a:xfrm>
          <a:prstGeom prst="rect">
            <a:avLst/>
          </a:prstGeom>
          <a:solidFill>
            <a:srgbClr val="FF0000">
              <a:alpha val="32000"/>
            </a:srgbClr>
          </a:solidFill>
          <a:ln w="63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endCxn id="7" idx="1"/>
          </p:cNvCxnSpPr>
          <p:nvPr/>
        </p:nvCxnSpPr>
        <p:spPr>
          <a:xfrm flipV="1">
            <a:off x="7017302" y="5533843"/>
            <a:ext cx="1898004" cy="483685"/>
          </a:xfrm>
          <a:prstGeom prst="curvedConnector3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6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334741"/>
            <a:ext cx="6847908" cy="5203032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가상환경 생성 및 추가 패키지 설치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Anaconda </a:t>
              </a:r>
              <a:r>
                <a:rPr lang="ko-KR" altLang="en-US" sz="1200" b="1" dirty="0" smtClean="0"/>
                <a:t>가상환경 생성 및 가상환경 구동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가상환경 생성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및 확인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search python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create –n </a:t>
              </a:r>
              <a:r>
                <a:rPr lang="en-US" altLang="ko-KR" sz="1200" dirty="0" err="1" smtClean="0"/>
                <a:t>torch_env</a:t>
              </a:r>
              <a:r>
                <a:rPr lang="en-US" altLang="ko-KR" sz="1200" dirty="0" smtClean="0"/>
                <a:t> python=3.8</a:t>
              </a:r>
              <a:br>
                <a:rPr lang="en-US" altLang="ko-KR" sz="1200" dirty="0" smtClean="0"/>
              </a:br>
              <a:r>
                <a:rPr lang="en-US" altLang="ko-KR" sz="1200" dirty="0"/>
                <a:t>c:\&gt; </a:t>
              </a:r>
              <a:r>
                <a:rPr lang="en-US" altLang="ko-KR" sz="1200" dirty="0" err="1"/>
                <a:t>conda</a:t>
              </a:r>
              <a:r>
                <a:rPr lang="en-US" altLang="ko-KR" sz="1200" dirty="0"/>
                <a:t> </a:t>
              </a:r>
              <a:r>
                <a:rPr lang="en-US" altLang="ko-KR" sz="1200" dirty="0" err="1" smtClean="0"/>
                <a:t>env</a:t>
              </a:r>
              <a:r>
                <a:rPr lang="en-US" altLang="ko-KR" sz="1200" dirty="0" smtClean="0"/>
                <a:t> list</a:t>
              </a:r>
            </a:p>
            <a:p>
              <a:pPr lvl="1"/>
              <a:r>
                <a:rPr lang="ko-KR" altLang="en-US" sz="1200" dirty="0" smtClean="0"/>
                <a:t>가상환경 구동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c:\&gt; </a:t>
              </a:r>
              <a:r>
                <a:rPr lang="en-US" altLang="ko-KR" sz="1200" dirty="0" err="1"/>
                <a:t>conda</a:t>
              </a:r>
              <a:r>
                <a:rPr lang="en-US" altLang="ko-KR" sz="1200" dirty="0"/>
                <a:t> </a:t>
              </a:r>
              <a:r>
                <a:rPr lang="en-US" altLang="ko-KR" sz="1200" dirty="0" smtClean="0"/>
                <a:t>activate </a:t>
              </a:r>
              <a:r>
                <a:rPr lang="en-US" altLang="ko-KR" sz="1200" dirty="0" err="1" smtClean="0"/>
                <a:t>torch_env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추가 패키지 설치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err="1" smtClean="0"/>
                <a:t>Numpy</a:t>
              </a:r>
              <a:r>
                <a:rPr lang="en-US" altLang="ko-KR" sz="1200" dirty="0" smtClean="0"/>
                <a:t>, </a:t>
              </a:r>
              <a:r>
                <a:rPr lang="en-US" altLang="ko-KR" sz="1200" dirty="0" err="1" smtClean="0"/>
                <a:t>Matplotlib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torch_env</a:t>
              </a:r>
              <a:r>
                <a:rPr lang="en-US" altLang="ko-KR" sz="1200" dirty="0" smtClean="0"/>
                <a:t>) c:\&gt; pip install </a:t>
              </a:r>
              <a:r>
                <a:rPr lang="en-US" altLang="ko-KR" sz="1200" dirty="0" err="1" smtClean="0"/>
                <a:t>numpy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matplotlib</a:t>
              </a:r>
              <a:endParaRPr lang="en-US" altLang="ko-KR" sz="1200" dirty="0"/>
            </a:p>
            <a:p>
              <a:pPr lvl="1"/>
              <a:r>
                <a:rPr lang="en-US" altLang="ko-KR" sz="1200" dirty="0" err="1" smtClean="0"/>
                <a:t>Opencv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smtClean="0"/>
                <a:t>pip </a:t>
              </a:r>
              <a:r>
                <a:rPr lang="en-US" altLang="ko-KR" sz="1200" dirty="0"/>
                <a:t>install </a:t>
              </a:r>
              <a:r>
                <a:rPr lang="en-US" altLang="ko-KR" sz="1200" dirty="0" err="1"/>
                <a:t>opencv</a:t>
              </a:r>
              <a:r>
                <a:rPr lang="en-US" altLang="ko-KR" sz="1200" dirty="0"/>
                <a:t>-python</a:t>
              </a:r>
              <a:endParaRPr lang="en-US" altLang="ko-KR" sz="1200" dirty="0"/>
            </a:p>
            <a:p>
              <a:pPr lvl="1"/>
              <a:r>
                <a:rPr lang="en-US" altLang="ko-KR" sz="1200" dirty="0" err="1" smtClean="0"/>
                <a:t>Jupyterlab</a:t>
              </a:r>
              <a:r>
                <a:rPr lang="en-US" altLang="ko-KR" sz="1200" dirty="0" smtClean="0"/>
                <a:t>, </a:t>
              </a:r>
              <a:r>
                <a:rPr lang="en-US" altLang="ko-KR" sz="1200" dirty="0" err="1"/>
                <a:t>Tensorboard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pip install </a:t>
              </a:r>
              <a:r>
                <a:rPr lang="en-US" altLang="ko-KR" sz="1200" dirty="0" err="1" smtClean="0"/>
                <a:t>jupyterlab</a:t>
              </a:r>
              <a:r>
                <a:rPr lang="en-US" altLang="ko-KR" sz="1200" dirty="0" smtClean="0"/>
                <a:t> </a:t>
              </a:r>
              <a:r>
                <a:rPr lang="en-US" altLang="ko-KR" sz="1200" dirty="0" err="1"/>
                <a:t>tensorboard</a:t>
              </a:r>
              <a:endParaRPr lang="en-US" altLang="ko-KR" sz="1200" dirty="0" smtClean="0"/>
            </a:p>
            <a:p>
              <a:pPr lvl="1"/>
              <a:r>
                <a:rPr lang="en-US" altLang="ko-KR" sz="1200" dirty="0" err="1" smtClean="0"/>
                <a:t>Pytorch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install </a:t>
              </a:r>
              <a:r>
                <a:rPr lang="en-US" altLang="ko-KR" sz="1200" dirty="0" err="1"/>
                <a:t>pytorch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torchvision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torchaudio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cudatoolkit</a:t>
              </a:r>
              <a:r>
                <a:rPr lang="en-US" altLang="ko-KR" sz="1200" dirty="0"/>
                <a:t>=11.3 -c </a:t>
              </a:r>
              <a:r>
                <a:rPr lang="en-US" altLang="ko-KR" sz="1200" dirty="0" err="1"/>
                <a:t>pytorch</a:t>
              </a:r>
              <a:endParaRPr lang="en-US" altLang="ko-KR" sz="1200" dirty="0"/>
            </a:p>
            <a:p>
              <a:r>
                <a:rPr lang="ko-KR" altLang="en-US" sz="1200" b="1" dirty="0" smtClean="0"/>
                <a:t>패키지 설치 확인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PIP</a:t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smtClean="0"/>
                <a:t>pip list</a:t>
              </a:r>
              <a:endParaRPr lang="en-US" altLang="ko-KR" sz="1200" dirty="0"/>
            </a:p>
            <a:p>
              <a:pPr lvl="1"/>
              <a:r>
                <a:rPr lang="en-US" altLang="ko-KR" sz="1200" dirty="0" smtClean="0"/>
                <a:t>CONDA</a:t>
              </a:r>
              <a:br>
                <a:rPr lang="en-US" altLang="ko-KR" sz="1200" dirty="0" smtClean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c:\&gt; </a:t>
              </a:r>
              <a:r>
                <a:rPr lang="en-US" altLang="ko-KR" sz="1200" dirty="0" err="1" smtClean="0"/>
                <a:t>conda</a:t>
              </a:r>
              <a:r>
                <a:rPr lang="en-US" altLang="ko-KR" sz="1200" dirty="0" smtClean="0"/>
                <a:t> list</a:t>
              </a:r>
              <a:endParaRPr lang="en-US" altLang="ko-KR" sz="12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750" y="1334741"/>
            <a:ext cx="3600000" cy="31309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7297" y="1337468"/>
            <a:ext cx="3600000" cy="31363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5412"/>
          <a:stretch/>
        </p:blipFill>
        <p:spPr>
          <a:xfrm>
            <a:off x="7757297" y="3571168"/>
            <a:ext cx="3600000" cy="296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00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7403635" y="1506423"/>
            <a:ext cx="3592603" cy="5038290"/>
            <a:chOff x="7194085" y="1506423"/>
            <a:chExt cx="3592603" cy="503829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4085" y="1506423"/>
              <a:ext cx="3592603" cy="5038290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7366852" y="5755005"/>
              <a:ext cx="1174750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366852" y="6202680"/>
              <a:ext cx="295274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8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 환경 구축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506423"/>
            <a:ext cx="6120000" cy="1932951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u="sng" dirty="0" err="1" smtClean="0"/>
                <a:t>Jupyterlab</a:t>
              </a:r>
              <a:r>
                <a:rPr lang="en-US" altLang="ko-KR" sz="1400" b="1" u="sng" dirty="0" smtClean="0"/>
                <a:t> </a:t>
              </a:r>
              <a:r>
                <a:rPr lang="ko-KR" altLang="en-US" sz="1400" b="1" u="sng" dirty="0" smtClean="0"/>
                <a:t>개발 환경 구동</a:t>
              </a:r>
              <a:endParaRPr lang="en-US" altLang="ko-KR" sz="1400" b="1" u="sng" dirty="0" smtClean="0"/>
            </a:p>
            <a:p>
              <a:r>
                <a:rPr lang="en-US" altLang="ko-KR" sz="1200" b="1" dirty="0" err="1" smtClean="0"/>
                <a:t>Jupyter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서버</a:t>
              </a:r>
              <a:r>
                <a:rPr lang="en-US" altLang="ko-KR" sz="1200" b="1" dirty="0" smtClean="0"/>
                <a:t> </a:t>
              </a:r>
              <a:r>
                <a:rPr lang="ko-KR" altLang="en-US" sz="1200" b="1" dirty="0" smtClean="0"/>
                <a:t>동작</a:t>
              </a:r>
              <a:endParaRPr lang="en-US" altLang="ko-KR" sz="1200" b="1" dirty="0"/>
            </a:p>
            <a:p>
              <a:pPr lvl="1"/>
              <a:r>
                <a:rPr lang="fr-FR" altLang="ko-KR" sz="1200" dirty="0" smtClean="0"/>
                <a:t>Jupyter </a:t>
              </a:r>
              <a:r>
                <a:rPr lang="fr-FR" altLang="ko-KR" sz="1200" dirty="0"/>
                <a:t>lab </a:t>
              </a:r>
              <a:r>
                <a:rPr lang="fr-FR" altLang="ko-KR" sz="1200" dirty="0" smtClean="0"/>
                <a:t>–ip</a:t>
              </a:r>
              <a:r>
                <a:rPr lang="fr-FR" altLang="ko-KR" sz="1200" dirty="0"/>
                <a:t>=&lt;ip_addr&gt; --port=&lt;</a:t>
              </a:r>
              <a:r>
                <a:rPr lang="fr-FR" altLang="ko-KR" sz="1200" dirty="0" smtClean="0"/>
                <a:t>port</a:t>
              </a:r>
              <a:r>
                <a:rPr lang="fr-FR" altLang="ko-KR" sz="1200" dirty="0"/>
                <a:t>&gt; --no-browser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(</a:t>
              </a:r>
              <a:r>
                <a:rPr lang="en-US" altLang="ko-KR" sz="1200" dirty="0" err="1"/>
                <a:t>torch_env</a:t>
              </a:r>
              <a:r>
                <a:rPr lang="en-US" altLang="ko-KR" sz="1200" dirty="0"/>
                <a:t>) c</a:t>
              </a:r>
              <a:r>
                <a:rPr lang="en-US" altLang="ko-KR" sz="1200" dirty="0" smtClean="0"/>
                <a:t>:\&gt; </a:t>
              </a:r>
              <a:r>
                <a:rPr lang="en-US" altLang="ko-KR" sz="1200" dirty="0" err="1" smtClean="0"/>
                <a:t>jupyter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lab </a:t>
              </a:r>
              <a:r>
                <a:rPr lang="en-US" altLang="ko-KR" sz="1200" dirty="0" smtClean="0"/>
                <a:t>–</a:t>
              </a:r>
              <a:r>
                <a:rPr lang="en-US" altLang="ko-KR" sz="1200" dirty="0" err="1" smtClean="0"/>
                <a:t>ip</a:t>
              </a:r>
              <a:r>
                <a:rPr lang="en-US" altLang="ko-KR" sz="1200" dirty="0" smtClean="0"/>
                <a:t>=0.0.0.0 –port=8800 --no-browser</a:t>
              </a:r>
            </a:p>
            <a:p>
              <a:r>
                <a:rPr lang="en-US" altLang="ko-KR" sz="1200" b="1" dirty="0" err="1"/>
                <a:t>Jupyter</a:t>
              </a:r>
              <a:r>
                <a:rPr lang="en-US" altLang="ko-KR" sz="1200" b="1" dirty="0"/>
                <a:t> </a:t>
              </a:r>
              <a:r>
                <a:rPr lang="ko-KR" altLang="en-US" sz="1200" b="1" dirty="0" smtClean="0"/>
                <a:t>서버 접속</a:t>
              </a:r>
              <a:endParaRPr lang="en-US" altLang="ko-KR" sz="1200" b="1" dirty="0"/>
            </a:p>
            <a:p>
              <a:pPr lvl="1"/>
              <a:r>
                <a:rPr lang="ko-KR" altLang="en-US" sz="1200" dirty="0" smtClean="0"/>
                <a:t>인터넷 브라우저</a:t>
              </a:r>
              <a:r>
                <a:rPr lang="en-US" altLang="ko-KR" sz="1200" dirty="0" smtClean="0"/>
                <a:t> : http://127.0.0.1:8800</a:t>
              </a:r>
              <a:endParaRPr lang="en-US" altLang="ko-KR" sz="1200" dirty="0"/>
            </a:p>
            <a:p>
              <a:pPr lvl="1"/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38200" y="3627379"/>
            <a:ext cx="6120000" cy="2503891"/>
            <a:chOff x="838200" y="3627379"/>
            <a:chExt cx="6120000" cy="250389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627379"/>
              <a:ext cx="6120000" cy="2503891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078821" y="4762500"/>
              <a:ext cx="2130425" cy="8255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구부러진 연결선 8"/>
          <p:cNvCxnSpPr>
            <a:stCxn id="7" idx="3"/>
            <a:endCxn id="13" idx="1"/>
          </p:cNvCxnSpPr>
          <p:nvPr/>
        </p:nvCxnSpPr>
        <p:spPr>
          <a:xfrm>
            <a:off x="6209246" y="4803775"/>
            <a:ext cx="1367156" cy="992505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8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실습을 위한 사전 연습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1" y="1421777"/>
            <a:ext cx="6241329" cy="2792002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영상처리</a:t>
              </a:r>
              <a:endParaRPr lang="en-US" altLang="ko-KR" sz="1400" b="1" u="sng" dirty="0" smtClean="0"/>
            </a:p>
            <a:p>
              <a:r>
                <a:rPr lang="en-US" altLang="ko-KR" sz="1000" b="1" dirty="0" smtClean="0"/>
                <a:t>Package import</a:t>
              </a:r>
              <a:br>
                <a:rPr lang="en-US" altLang="ko-KR" sz="1000" b="1" dirty="0" smtClean="0"/>
              </a:br>
              <a:r>
                <a:rPr lang="en-US" altLang="ko-KR" sz="1000" dirty="0" err="1" smtClean="0"/>
                <a:t>import</a:t>
              </a:r>
              <a:r>
                <a:rPr lang="en-US" altLang="ko-KR" sz="1000" dirty="0" smtClean="0"/>
                <a:t> cv2</a:t>
              </a:r>
            </a:p>
            <a:p>
              <a:r>
                <a:rPr lang="en-US" altLang="ko-KR" sz="1000" b="1" dirty="0" smtClean="0"/>
                <a:t>Image Read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 = cv2.imread(“img.jpg”) //</a:t>
              </a:r>
              <a:r>
                <a:rPr lang="en-US" altLang="ko-KR" sz="1000" dirty="0" err="1" smtClean="0"/>
                <a:t>bgr</a:t>
              </a:r>
              <a:r>
                <a:rPr lang="en-US" altLang="ko-KR" sz="1000" dirty="0" smtClean="0"/>
                <a:t> order image</a:t>
              </a:r>
            </a:p>
            <a:p>
              <a:r>
                <a:rPr lang="en-US" altLang="ko-KR" sz="1000" b="1" dirty="0" smtClean="0"/>
                <a:t>Image Resize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h, w, </a:t>
              </a:r>
              <a:r>
                <a:rPr lang="en-US" altLang="ko-KR" sz="1000" dirty="0" err="1" smtClean="0"/>
                <a:t>ch</a:t>
              </a:r>
              <a:r>
                <a:rPr lang="en-US" altLang="ko-KR" sz="1000" dirty="0" smtClean="0"/>
                <a:t> = </a:t>
              </a:r>
              <a:r>
                <a:rPr lang="en-US" altLang="ko-KR" sz="1000" dirty="0" err="1" smtClean="0"/>
                <a:t>img.shape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new_size</a:t>
              </a:r>
              <a:r>
                <a:rPr lang="en-US" altLang="ko-KR" sz="1000" dirty="0" smtClean="0"/>
                <a:t>=(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(w*0.5), </a:t>
              </a:r>
              <a:r>
                <a:rPr lang="en-US" altLang="ko-KR" sz="1000" dirty="0" err="1" smtClean="0"/>
                <a:t>int</a:t>
              </a:r>
              <a:r>
                <a:rPr lang="en-US" altLang="ko-KR" sz="1000" dirty="0" smtClean="0"/>
                <a:t>(h*0.5))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scaledimg</a:t>
              </a:r>
              <a:r>
                <a:rPr lang="en-US" altLang="ko-KR" sz="1000" dirty="0" smtClean="0"/>
                <a:t> = cv2.resize(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disze</a:t>
              </a:r>
              <a:r>
                <a:rPr lang="en-US" altLang="ko-KR" sz="1000" dirty="0" smtClean="0"/>
                <a:t>=</a:t>
              </a:r>
              <a:r>
                <a:rPr lang="en-US" altLang="ko-KR" sz="1000" dirty="0" err="1" smtClean="0"/>
                <a:t>new_size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fx</a:t>
              </a:r>
              <a:r>
                <a:rPr lang="en-US" altLang="ko-KR" sz="1000" dirty="0" smtClean="0"/>
                <a:t>=0, </a:t>
              </a:r>
              <a:r>
                <a:rPr lang="en-US" altLang="ko-KR" sz="1000" dirty="0" err="1" smtClean="0"/>
                <a:t>fy</a:t>
              </a:r>
              <a:r>
                <a:rPr lang="en-US" altLang="ko-KR" sz="1000" dirty="0" smtClean="0"/>
                <a:t>=0, interpolation=cv2.INTER_CUBIC)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scaledimg</a:t>
              </a:r>
              <a:r>
                <a:rPr lang="en-US" altLang="ko-KR" sz="1000" dirty="0" smtClean="0"/>
                <a:t> = cv2.resize(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</a:t>
              </a:r>
              <a:r>
                <a:rPr lang="en-US" altLang="ko-KR" sz="1000" dirty="0" err="1" smtClean="0"/>
                <a:t>disze</a:t>
              </a:r>
              <a:r>
                <a:rPr lang="en-US" altLang="ko-KR" sz="1000" dirty="0" smtClean="0"/>
                <a:t>=(0, 0), </a:t>
              </a:r>
              <a:r>
                <a:rPr lang="en-US" altLang="ko-KR" sz="1000" dirty="0" err="1" smtClean="0"/>
                <a:t>fx</a:t>
              </a:r>
              <a:r>
                <a:rPr lang="en-US" altLang="ko-KR" sz="1000" dirty="0" smtClean="0"/>
                <a:t>=0.5, </a:t>
              </a:r>
              <a:r>
                <a:rPr lang="en-US" altLang="ko-KR" sz="1000" dirty="0" err="1" smtClean="0"/>
                <a:t>fy</a:t>
              </a:r>
              <a:r>
                <a:rPr lang="en-US" altLang="ko-KR" sz="1000" dirty="0" smtClean="0"/>
                <a:t>=0.5, interpolation=cv2.INTER_CUBIC)</a:t>
              </a:r>
            </a:p>
            <a:p>
              <a:r>
                <a:rPr lang="en-US" altLang="ko-KR" sz="1000" b="1" dirty="0" smtClean="0"/>
                <a:t>Image Color Transform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gray = cv2.cvtColor(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cv2.COLOR_BGR2GRAY)</a:t>
              </a:r>
              <a:br>
                <a:rPr lang="en-US" altLang="ko-KR" sz="1000" dirty="0" smtClean="0"/>
              </a:br>
              <a:r>
                <a:rPr lang="en-US" altLang="ko-KR" sz="1000" dirty="0" err="1" smtClean="0"/>
                <a:t>hsv</a:t>
              </a:r>
              <a:r>
                <a:rPr lang="en-US" altLang="ko-KR" sz="1000" dirty="0" smtClean="0"/>
                <a:t> = cv2.cvtColor(</a:t>
              </a:r>
              <a:r>
                <a:rPr lang="en-US" altLang="ko-KR" sz="1000" dirty="0" err="1" smtClean="0"/>
                <a:t>img</a:t>
              </a:r>
              <a:r>
                <a:rPr lang="en-US" altLang="ko-KR" sz="1000" dirty="0" smtClean="0"/>
                <a:t>, cv2.COLOR_BGR2HSV)</a:t>
              </a:r>
            </a:p>
            <a:p>
              <a:pPr marL="0" indent="0">
                <a:buNone/>
              </a:pPr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/>
            </a:p>
            <a:p>
              <a:pPr marL="457200" lvl="1" indent="0">
                <a:buNone/>
              </a:pPr>
              <a:endParaRPr lang="en-US" altLang="ko-KR" sz="1000" dirty="0" smtClean="0"/>
            </a:p>
            <a:p>
              <a:endParaRPr lang="en-US" altLang="ko-KR" sz="1000" dirty="0" smtClean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470" y="1421771"/>
            <a:ext cx="3960000" cy="37324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62483"/>
            <a:ext cx="3960000" cy="21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9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실습을 위한 사전 연습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29404"/>
            <a:ext cx="3064497" cy="2793804"/>
            <a:chOff x="351201" y="1611767"/>
            <a:chExt cx="8119819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8119819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7" y="1828801"/>
              <a:ext cx="7684383" cy="439092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영상처리</a:t>
              </a:r>
              <a:endParaRPr lang="en-US" altLang="ko-KR" sz="1400" b="1" u="sng" dirty="0" smtClean="0"/>
            </a:p>
            <a:p>
              <a:r>
                <a:rPr lang="en-US" altLang="ko-KR" sz="1200" b="1" dirty="0" smtClean="0"/>
                <a:t>Image Crop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crop</a:t>
              </a:r>
              <a:r>
                <a:rPr lang="en-US" altLang="ko-KR" sz="1200" dirty="0" smtClean="0"/>
                <a:t> = 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[y1:y2, x1:x2, :]</a:t>
              </a:r>
              <a:endParaRPr lang="en-US" altLang="ko-KR" sz="1200" dirty="0"/>
            </a:p>
            <a:p>
              <a:r>
                <a:rPr lang="en-US" altLang="ko-KR" sz="1200" b="1" dirty="0" smtClean="0"/>
                <a:t>Image Flip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img_vflip</a:t>
              </a:r>
              <a:r>
                <a:rPr lang="en-US" altLang="ko-KR" sz="1200" dirty="0" smtClean="0"/>
                <a:t> = cv2.flip(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0)</a:t>
              </a:r>
            </a:p>
            <a:p>
              <a:r>
                <a:rPr lang="en-US" altLang="ko-KR" sz="1200" b="1" dirty="0" smtClean="0"/>
                <a:t>Image Filter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mfilter</a:t>
              </a:r>
              <a:r>
                <a:rPr lang="en-US" altLang="ko-KR" sz="1200" dirty="0" smtClean="0"/>
                <a:t> = cv2.medianBlur(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5)</a:t>
              </a:r>
            </a:p>
            <a:p>
              <a:r>
                <a:rPr lang="en-US" altLang="ko-KR" sz="1200" b="1" dirty="0" smtClean="0"/>
                <a:t>Image Warping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dst</a:t>
              </a:r>
              <a:r>
                <a:rPr lang="en-US" altLang="ko-KR" sz="1200" dirty="0" smtClean="0"/>
                <a:t> = cv2.warpAffine(</a:t>
              </a:r>
              <a:r>
                <a:rPr lang="en-US" altLang="ko-KR" sz="1200" dirty="0" err="1" smtClean="0"/>
                <a:t>img</a:t>
              </a:r>
              <a:r>
                <a:rPr lang="en-US" altLang="ko-KR" sz="1200" dirty="0" smtClean="0"/>
                <a:t>, M, </a:t>
              </a:r>
              <a:r>
                <a:rPr lang="en-US" altLang="ko-KR" sz="1200" dirty="0" err="1" smtClean="0"/>
                <a:t>dsize</a:t>
              </a:r>
              <a:r>
                <a:rPr lang="en-US" altLang="ko-KR" sz="1200" dirty="0" smtClean="0"/>
                <a:t>)</a:t>
              </a:r>
            </a:p>
            <a:p>
              <a:endParaRPr lang="en-US" altLang="ko-KR" sz="1200" dirty="0" smtClean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512" y="1429404"/>
            <a:ext cx="2700000" cy="221285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12" y="3665156"/>
            <a:ext cx="2700000" cy="17360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91" y="1429404"/>
            <a:ext cx="2700000" cy="28921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0233" y="1429404"/>
            <a:ext cx="1800000" cy="484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5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5"/>
            <a:ext cx="6854072" cy="4733925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u="sng" dirty="0" smtClean="0"/>
                <a:t>Data Handling</a:t>
              </a:r>
            </a:p>
            <a:p>
              <a:r>
                <a:rPr lang="en-US" altLang="ko-KR" sz="1200" b="1" dirty="0" smtClean="0"/>
                <a:t>MNIST : </a:t>
              </a:r>
              <a:r>
                <a:rPr lang="ko-KR" altLang="en-US" sz="1200" b="1" dirty="0" err="1" smtClean="0"/>
                <a:t>손글씨</a:t>
              </a:r>
              <a:r>
                <a:rPr lang="ko-KR" altLang="en-US" sz="1200" b="1" dirty="0" smtClean="0"/>
                <a:t> 숫자 데이터 다운로드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 err="1"/>
                <a:t>mnist_train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dsets.MNIST</a:t>
              </a:r>
              <a:r>
                <a:rPr lang="en-US" altLang="ko-KR" sz="1200" dirty="0"/>
                <a:t>(root='</a:t>
              </a:r>
              <a:r>
                <a:rPr lang="en-US" altLang="ko-KR" sz="1200" dirty="0" err="1"/>
                <a:t>MNIST_data</a:t>
              </a:r>
              <a:r>
                <a:rPr lang="en-US" altLang="ko-KR" sz="1200" dirty="0"/>
                <a:t>/', # </a:t>
              </a:r>
              <a:r>
                <a:rPr lang="ko-KR" altLang="en-US" sz="1200" dirty="0"/>
                <a:t>다운로드 경로 </a:t>
              </a:r>
              <a:r>
                <a:rPr lang="ko-KR" altLang="en-US" sz="1200" dirty="0" smtClean="0"/>
                <a:t>지정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train=True</a:t>
              </a:r>
              <a:r>
                <a:rPr lang="en-US" altLang="ko-KR" sz="1200" dirty="0"/>
                <a:t>, # True</a:t>
              </a:r>
              <a:r>
                <a:rPr lang="ko-KR" altLang="en-US" sz="1200" dirty="0"/>
                <a:t>를 지정하면 훈련 데이터로 </a:t>
              </a:r>
              <a:r>
                <a:rPr lang="ko-KR" altLang="en-US" sz="1200" dirty="0" smtClean="0"/>
                <a:t>다운로드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transform=</a:t>
              </a:r>
              <a:r>
                <a:rPr lang="en-US" altLang="ko-KR" sz="1200" dirty="0" err="1" smtClean="0"/>
                <a:t>transforms.ToTensor</a:t>
              </a:r>
              <a:r>
                <a:rPr lang="en-US" altLang="ko-KR" sz="1200" dirty="0"/>
                <a:t>(), # </a:t>
              </a:r>
              <a:r>
                <a:rPr lang="ko-KR" altLang="en-US" sz="1200" dirty="0" err="1"/>
                <a:t>텐서로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변환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download=True)</a:t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mnist_test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dsets.MNIST</a:t>
              </a:r>
              <a:r>
                <a:rPr lang="en-US" altLang="ko-KR" sz="1200" dirty="0"/>
                <a:t>(root='</a:t>
              </a:r>
              <a:r>
                <a:rPr lang="en-US" altLang="ko-KR" sz="1200" dirty="0" err="1"/>
                <a:t>MNIST_data</a:t>
              </a:r>
              <a:r>
                <a:rPr lang="en-US" altLang="ko-KR" sz="1200" dirty="0"/>
                <a:t>/', # </a:t>
              </a:r>
              <a:r>
                <a:rPr lang="ko-KR" altLang="en-US" sz="1200" dirty="0"/>
                <a:t>다운로드 경로 </a:t>
              </a:r>
              <a:r>
                <a:rPr lang="ko-KR" altLang="en-US" sz="1200" dirty="0" smtClean="0"/>
                <a:t>지정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	train=False</a:t>
              </a:r>
              <a:r>
                <a:rPr lang="en-US" altLang="ko-KR" sz="1200" dirty="0"/>
                <a:t>, # False</a:t>
              </a:r>
              <a:r>
                <a:rPr lang="ko-KR" altLang="en-US" sz="1200" dirty="0"/>
                <a:t>를 지정하면 테스트 데이터로 </a:t>
              </a:r>
              <a:r>
                <a:rPr lang="ko-KR" altLang="en-US" sz="1200" dirty="0" smtClean="0"/>
                <a:t>다운로드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                    </a:t>
              </a:r>
              <a:r>
                <a:rPr lang="en-US" altLang="ko-KR" sz="1200" dirty="0"/>
                <a:t>transform=</a:t>
              </a:r>
              <a:r>
                <a:rPr lang="en-US" altLang="ko-KR" sz="1200" dirty="0" err="1"/>
                <a:t>transforms.ToTensor</a:t>
              </a:r>
              <a:r>
                <a:rPr lang="en-US" altLang="ko-KR" sz="1200" dirty="0"/>
                <a:t>(), # </a:t>
              </a:r>
              <a:r>
                <a:rPr lang="ko-KR" altLang="en-US" sz="1200" dirty="0" err="1"/>
                <a:t>텐서로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변환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	</a:t>
              </a:r>
              <a:r>
                <a:rPr lang="ko-KR" altLang="en-US" sz="1200" dirty="0" smtClean="0"/>
                <a:t>                    </a:t>
              </a:r>
              <a:r>
                <a:rPr lang="en-US" altLang="ko-KR" sz="1200" dirty="0" smtClean="0"/>
                <a:t>download=True)</a:t>
              </a:r>
            </a:p>
            <a:p>
              <a:r>
                <a:rPr lang="ko-KR" altLang="en-US" sz="1200" b="1" dirty="0" smtClean="0"/>
                <a:t>데이터 </a:t>
              </a:r>
              <a:r>
                <a:rPr lang="ko-KR" altLang="en-US" sz="1200" b="1" dirty="0" err="1" smtClean="0"/>
                <a:t>로더</a:t>
              </a:r>
              <a:r>
                <a:rPr lang="ko-KR" altLang="en-US" sz="1200" b="1" dirty="0" smtClean="0"/>
                <a:t> 설정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err="1" smtClean="0"/>
                <a:t>data_loader</a:t>
              </a:r>
              <a:r>
                <a:rPr lang="en-US" altLang="ko-KR" sz="1200" dirty="0" smtClean="0"/>
                <a:t> </a:t>
              </a:r>
              <a:r>
                <a:rPr lang="en-US" altLang="ko-KR" sz="1200" dirty="0"/>
                <a:t>= </a:t>
              </a:r>
              <a:r>
                <a:rPr lang="en-US" altLang="ko-KR" sz="1200" dirty="0" err="1"/>
                <a:t>torch.utils.data.DataLoader</a:t>
              </a:r>
              <a:r>
                <a:rPr lang="en-US" altLang="ko-KR" sz="1200" dirty="0"/>
                <a:t>(dataset=</a:t>
              </a:r>
              <a:r>
                <a:rPr lang="en-US" altLang="ko-KR" sz="1200" dirty="0" err="1"/>
                <a:t>mnist_train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 err="1"/>
                <a:t>batch_size</a:t>
              </a:r>
              <a:r>
                <a:rPr lang="en-US" altLang="ko-KR" sz="1200" dirty="0"/>
                <a:t>=</a:t>
              </a:r>
              <a:r>
                <a:rPr lang="en-US" altLang="ko-KR" sz="1200" dirty="0" err="1"/>
                <a:t>batch_size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/>
                <a:t>shuffle=True</a:t>
              </a:r>
              <a:r>
                <a:rPr lang="en-US" altLang="ko-KR" sz="1200" dirty="0" smtClean="0"/>
                <a:t>,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                            </a:t>
              </a:r>
              <a:r>
                <a:rPr lang="en-US" altLang="ko-KR" sz="1200" dirty="0" err="1"/>
                <a:t>drop_last</a:t>
              </a:r>
              <a:r>
                <a:rPr lang="en-US" altLang="ko-KR" sz="1200" dirty="0"/>
                <a:t>=True</a:t>
              </a:r>
              <a:r>
                <a:rPr lang="en-US" altLang="ko-KR" sz="1200" dirty="0" smtClean="0"/>
                <a:t>)</a:t>
              </a:r>
            </a:p>
            <a:p>
              <a:r>
                <a:rPr lang="ko-KR" altLang="en-US" sz="1200" b="1" dirty="0" smtClean="0"/>
                <a:t>데이터 </a:t>
              </a:r>
              <a:r>
                <a:rPr lang="ko-KR" altLang="en-US" sz="1200" b="1" dirty="0" err="1" smtClean="0"/>
                <a:t>로더</a:t>
              </a:r>
              <a:r>
                <a:rPr lang="ko-KR" altLang="en-US" sz="1200" b="1" dirty="0" smtClean="0"/>
                <a:t> 사용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en-US" altLang="ko-KR" sz="1200" dirty="0"/>
                <a:t>for X, Y in </a:t>
              </a:r>
              <a:r>
                <a:rPr lang="en-US" altLang="ko-KR" sz="1200" dirty="0" err="1"/>
                <a:t>data_loader</a:t>
              </a:r>
              <a:r>
                <a:rPr lang="en-US" altLang="ko-KR" sz="1200" dirty="0" smtClean="0"/>
                <a:t>: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X : (batch, </a:t>
              </a:r>
              <a:r>
                <a:rPr lang="en-US" altLang="ko-KR" sz="1200" dirty="0" err="1" smtClean="0"/>
                <a:t>ch</a:t>
              </a:r>
              <a:r>
                <a:rPr lang="en-US" altLang="ko-KR" sz="1200" dirty="0" smtClean="0"/>
                <a:t>, w, h) – </a:t>
              </a:r>
              <a:r>
                <a:rPr lang="ko-KR" altLang="en-US" sz="1200" dirty="0" smtClean="0"/>
                <a:t>입력되는 이미지 데이터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Y : (batch, </a:t>
              </a:r>
              <a:r>
                <a:rPr lang="en-US" altLang="ko-KR" sz="1200" dirty="0" err="1" smtClean="0"/>
                <a:t>gt</a:t>
              </a:r>
              <a:r>
                <a:rPr lang="en-US" altLang="ko-KR" sz="1200" dirty="0" smtClean="0"/>
                <a:t>) – </a:t>
              </a:r>
              <a:r>
                <a:rPr lang="ko-KR" altLang="en-US" sz="1200" dirty="0" smtClean="0"/>
                <a:t>입력되는 이미지 데이터에 대응되는 정답 레이블</a:t>
              </a:r>
              <a:endParaRPr lang="en-US" altLang="ko-KR" sz="1200" dirty="0"/>
            </a:p>
          </p:txBody>
        </p:sp>
      </p:grpSp>
      <p:pic>
        <p:nvPicPr>
          <p:cNvPr id="4098" name="Picture 2" descr="Machine Learning: Improving Classification accuracy on MNIST using Data  Augmentation | by Akash Panchal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75" y="1431215"/>
            <a:ext cx="2880000" cy="16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06. 미니 배치와 데이터 로드(Mini Batch and Data Load) - PyTorch로 시작하는 딥 러닝 입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375" y="3085765"/>
            <a:ext cx="2880000" cy="300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7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6"/>
            <a:ext cx="5100687" cy="3857232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b="1" u="sng" dirty="0" smtClean="0"/>
                <a:t>Model </a:t>
              </a:r>
              <a:r>
                <a:rPr lang="ko-KR" altLang="en-US" sz="1400" b="1" u="sng" dirty="0" smtClean="0"/>
                <a:t>설계</a:t>
              </a:r>
              <a:endParaRPr lang="en-US" altLang="ko-KR" sz="1400" b="1" u="sng" dirty="0" smtClean="0"/>
            </a:p>
            <a:p>
              <a:pPr marL="0" indent="0">
                <a:buNone/>
              </a:pPr>
              <a:r>
                <a:rPr lang="ko-KR" altLang="en-US" sz="1000" dirty="0"/>
                <a:t> </a:t>
              </a:r>
              <a:r>
                <a:rPr lang="en-US" altLang="ko-KR" sz="1000" dirty="0"/>
                <a:t># </a:t>
              </a:r>
              <a:r>
                <a:rPr lang="ko-KR" altLang="en-US" sz="1000" dirty="0" err="1" smtClean="0"/>
                <a:t>첫번째층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ko-KR" altLang="en-US" sz="1000" dirty="0" smtClean="0"/>
                <a:t> </a:t>
              </a:r>
              <a:r>
                <a:rPr lang="en-US" altLang="ko-KR" sz="1000" dirty="0"/>
                <a:t># </a:t>
              </a:r>
              <a:r>
                <a:rPr lang="en-US" altLang="ko-KR" sz="1000" dirty="0" err="1"/>
                <a:t>ImgIn</a:t>
              </a:r>
              <a:r>
                <a:rPr lang="en-US" altLang="ko-KR" sz="1000" dirty="0"/>
                <a:t> shape=(?, 28, 28, 1</a:t>
              </a:r>
              <a:r>
                <a:rPr lang="en-US" altLang="ko-KR" sz="1000" dirty="0" smtClean="0"/>
                <a:t>)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</a:t>
              </a:r>
              <a:r>
                <a:rPr lang="en-US" altLang="ko-KR" sz="1000" dirty="0"/>
                <a:t># </a:t>
              </a:r>
              <a:r>
                <a:rPr lang="en-US" altLang="ko-KR" sz="1000" dirty="0" smtClean="0"/>
                <a:t>Conv     </a:t>
              </a:r>
              <a:r>
                <a:rPr lang="en-US" altLang="ko-KR" sz="1000" dirty="0"/>
                <a:t>-&gt; (?, 28, 28, </a:t>
              </a:r>
              <a:r>
                <a:rPr lang="en-US" altLang="ko-KR" sz="1000" dirty="0" smtClean="0"/>
                <a:t>10)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# </a:t>
              </a:r>
              <a:r>
                <a:rPr lang="en-US" altLang="ko-KR" sz="1000" dirty="0"/>
                <a:t>Pool     -&gt; (?, </a:t>
              </a:r>
              <a:r>
                <a:rPr lang="en-US" altLang="ko-KR" sz="1000" dirty="0" smtClean="0"/>
                <a:t>15, 15, 10)</a:t>
              </a:r>
              <a:br>
                <a:rPr lang="en-US" altLang="ko-KR" sz="1000" dirty="0" smtClean="0"/>
              </a:br>
              <a:r>
                <a:rPr lang="en-US" altLang="ko-KR" sz="1200" dirty="0" smtClean="0"/>
                <a:t> </a:t>
              </a:r>
              <a:r>
                <a:rPr lang="en-US" altLang="ko-KR" sz="1000" dirty="0" smtClean="0"/>
                <a:t>self.layer1 </a:t>
              </a:r>
              <a:r>
                <a:rPr lang="en-US" altLang="ko-KR" sz="1000" dirty="0"/>
                <a:t>= </a:t>
              </a:r>
              <a:r>
                <a:rPr lang="en-US" altLang="ko-KR" sz="1000" dirty="0" err="1"/>
                <a:t>torch.nn.Sequential</a:t>
              </a:r>
              <a:r>
                <a:rPr lang="en-US" altLang="ko-KR" sz="1000" dirty="0" smtClean="0"/>
                <a:t>(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           </a:t>
              </a:r>
              <a:r>
                <a:rPr lang="en-US" altLang="ko-KR" sz="1000" dirty="0"/>
                <a:t>torch.nn.Conv2d(1, </a:t>
              </a:r>
              <a:r>
                <a:rPr lang="en-US" altLang="ko-KR" sz="1000" dirty="0" smtClean="0"/>
                <a:t>10, </a:t>
              </a:r>
              <a:r>
                <a:rPr lang="en-US" altLang="ko-KR" sz="1000" dirty="0" err="1" smtClean="0"/>
                <a:t>kernel_size</a:t>
              </a:r>
              <a:r>
                <a:rPr lang="en-US" altLang="ko-KR" sz="1000" dirty="0" smtClean="0"/>
                <a:t>=5, </a:t>
              </a:r>
              <a:r>
                <a:rPr lang="en-US" altLang="ko-KR" sz="1000" dirty="0"/>
                <a:t>stride=1, </a:t>
              </a:r>
              <a:r>
                <a:rPr lang="en-US" altLang="ko-KR" sz="1000" dirty="0" smtClean="0"/>
                <a:t>padding=3),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           </a:t>
              </a:r>
              <a:r>
                <a:rPr lang="en-US" altLang="ko-KR" sz="1000" dirty="0" err="1"/>
                <a:t>torch.nn.ReLU</a:t>
              </a:r>
              <a:r>
                <a:rPr lang="en-US" altLang="ko-KR" sz="1000" dirty="0" smtClean="0"/>
                <a:t>(),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           </a:t>
              </a:r>
              <a:r>
                <a:rPr lang="en-US" altLang="ko-KR" sz="1000" dirty="0"/>
                <a:t>torch.nn.MaxPool2d(</a:t>
              </a:r>
              <a:r>
                <a:rPr lang="en-US" altLang="ko-KR" sz="1000" dirty="0" err="1"/>
                <a:t>kernel_size</a:t>
              </a:r>
              <a:r>
                <a:rPr lang="en-US" altLang="ko-KR" sz="1000" dirty="0"/>
                <a:t>=2, stride=2</a:t>
              </a:r>
              <a:r>
                <a:rPr lang="en-US" altLang="ko-KR" sz="1000" dirty="0" smtClean="0"/>
                <a:t>))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</a:t>
              </a:r>
              <a:r>
                <a:rPr lang="en-US" altLang="ko-KR" sz="1000" dirty="0"/>
                <a:t># </a:t>
              </a:r>
              <a:r>
                <a:rPr lang="ko-KR" altLang="en-US" sz="1000" dirty="0" err="1" smtClean="0"/>
                <a:t>두번째층</a:t>
              </a: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ko-KR" altLang="en-US" sz="1000" dirty="0" smtClean="0"/>
                <a:t> </a:t>
              </a:r>
              <a:r>
                <a:rPr lang="en-US" altLang="ko-KR" sz="1000" dirty="0"/>
                <a:t># </a:t>
              </a:r>
              <a:r>
                <a:rPr lang="en-US" altLang="ko-KR" sz="1000" dirty="0" err="1"/>
                <a:t>ImgIn</a:t>
              </a:r>
              <a:r>
                <a:rPr lang="en-US" altLang="ko-KR" sz="1000" dirty="0"/>
                <a:t> shape=(?, </a:t>
              </a:r>
              <a:r>
                <a:rPr lang="en-US" altLang="ko-KR" sz="1000" dirty="0" smtClean="0"/>
                <a:t>15, 15, 10)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</a:t>
              </a:r>
              <a:r>
                <a:rPr lang="en-US" altLang="ko-KR" sz="1000" dirty="0"/>
                <a:t>#    Conv      -&gt;(?, </a:t>
              </a:r>
              <a:r>
                <a:rPr lang="en-US" altLang="ko-KR" sz="1000" dirty="0" smtClean="0"/>
                <a:t>15, 15, 20)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</a:t>
              </a:r>
              <a:r>
                <a:rPr lang="en-US" altLang="ko-KR" sz="1000" dirty="0"/>
                <a:t>#    Pool      -&gt;(?, </a:t>
              </a:r>
              <a:r>
                <a:rPr lang="en-US" altLang="ko-KR" sz="1000" dirty="0" smtClean="0"/>
                <a:t>8, 8, 20)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self.layer2 </a:t>
              </a:r>
              <a:r>
                <a:rPr lang="en-US" altLang="ko-KR" sz="1000" dirty="0"/>
                <a:t>= </a:t>
              </a:r>
              <a:r>
                <a:rPr lang="en-US" altLang="ko-KR" sz="1000" dirty="0" err="1"/>
                <a:t>torch.nn.Sequential</a:t>
              </a:r>
              <a:r>
                <a:rPr lang="en-US" altLang="ko-KR" sz="1000" dirty="0" smtClean="0"/>
                <a:t>(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           torch.nn.Conv2d(10, 20, </a:t>
              </a:r>
              <a:r>
                <a:rPr lang="en-US" altLang="ko-KR" sz="1000" dirty="0" err="1" smtClean="0"/>
                <a:t>kernel_size</a:t>
              </a:r>
              <a:r>
                <a:rPr lang="en-US" altLang="ko-KR" sz="1000" dirty="0" smtClean="0"/>
                <a:t>=5, </a:t>
              </a:r>
              <a:r>
                <a:rPr lang="en-US" altLang="ko-KR" sz="1000" dirty="0"/>
                <a:t>stride=1, </a:t>
              </a:r>
              <a:r>
                <a:rPr lang="en-US" altLang="ko-KR" sz="1000" dirty="0" smtClean="0"/>
                <a:t>padding=3),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           </a:t>
              </a:r>
              <a:r>
                <a:rPr lang="en-US" altLang="ko-KR" sz="1000" dirty="0" err="1"/>
                <a:t>torch.nn.ReLU</a:t>
              </a:r>
              <a:r>
                <a:rPr lang="en-US" altLang="ko-KR" sz="1000" dirty="0" smtClean="0"/>
                <a:t>(),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           </a:t>
              </a:r>
              <a:r>
                <a:rPr lang="en-US" altLang="ko-KR" sz="1000" dirty="0"/>
                <a:t>torch.nn.MaxPool2d(</a:t>
              </a:r>
              <a:r>
                <a:rPr lang="en-US" altLang="ko-KR" sz="1000" dirty="0" err="1"/>
                <a:t>kernel_size</a:t>
              </a:r>
              <a:r>
                <a:rPr lang="en-US" altLang="ko-KR" sz="1000" dirty="0"/>
                <a:t>=2, stride=2</a:t>
              </a:r>
              <a:r>
                <a:rPr lang="en-US" altLang="ko-KR" sz="1000" dirty="0" smtClean="0"/>
                <a:t>))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/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# </a:t>
              </a:r>
              <a:r>
                <a:rPr lang="ko-KR" altLang="en-US" sz="1000" dirty="0" err="1"/>
                <a:t>전결합층</a:t>
              </a:r>
              <a:r>
                <a:rPr lang="ko-KR" altLang="en-US" sz="1000" dirty="0"/>
                <a:t> </a:t>
              </a:r>
              <a:r>
                <a:rPr lang="en-US" altLang="ko-KR" sz="1000" dirty="0" smtClean="0"/>
                <a:t>8x8x20 </a:t>
              </a:r>
              <a:r>
                <a:rPr lang="en-US" altLang="ko-KR" sz="1000" dirty="0"/>
                <a:t>inputs -&gt; 10 </a:t>
              </a:r>
              <a:r>
                <a:rPr lang="en-US" altLang="ko-KR" sz="1000" dirty="0" smtClean="0"/>
                <a:t>outputs</a:t>
              </a:r>
              <a:br>
                <a:rPr lang="en-US" altLang="ko-KR" sz="1000" dirty="0" smtClean="0"/>
              </a:br>
              <a:r>
                <a:rPr lang="en-US" altLang="ko-KR" sz="1000" dirty="0" smtClean="0"/>
                <a:t> </a:t>
              </a:r>
              <a:r>
                <a:rPr lang="en-US" altLang="ko-KR" sz="1000" dirty="0" err="1"/>
                <a:t>self.fc</a:t>
              </a:r>
              <a:r>
                <a:rPr lang="en-US" altLang="ko-KR" sz="1000" dirty="0"/>
                <a:t> = </a:t>
              </a:r>
              <a:r>
                <a:rPr lang="en-US" altLang="ko-KR" sz="1000" dirty="0" err="1" smtClean="0"/>
                <a:t>torch.nn.Linear</a:t>
              </a:r>
              <a:r>
                <a:rPr lang="en-US" altLang="ko-KR" sz="1000" dirty="0" smtClean="0"/>
                <a:t>(8 </a:t>
              </a:r>
              <a:r>
                <a:rPr lang="en-US" altLang="ko-KR" sz="1000" dirty="0"/>
                <a:t>* 8</a:t>
              </a:r>
              <a:r>
                <a:rPr lang="en-US" altLang="ko-KR" sz="1000" dirty="0" smtClean="0"/>
                <a:t> </a:t>
              </a:r>
              <a:r>
                <a:rPr lang="en-US" altLang="ko-KR" sz="1000" dirty="0"/>
                <a:t>* </a:t>
              </a:r>
              <a:r>
                <a:rPr lang="en-US" altLang="ko-KR" sz="1000" dirty="0" smtClean="0"/>
                <a:t>20, </a:t>
              </a:r>
              <a:r>
                <a:rPr lang="en-US" altLang="ko-KR" sz="1000" dirty="0"/>
                <a:t>10, bias=True)</a:t>
              </a:r>
            </a:p>
          </p:txBody>
        </p:sp>
      </p:grpSp>
      <p:pic>
        <p:nvPicPr>
          <p:cNvPr id="6" name="Picture 4" descr="밑바닥부터 시작하는 딥러닝] 7장- 합성곱 신경망(CNN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510" y="1960460"/>
            <a:ext cx="53612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7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10.3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학습 코드</a:t>
              </a:r>
              <a:endParaRPr lang="en-US" altLang="ko-KR" sz="1400" b="1" u="sng" dirty="0" smtClean="0"/>
            </a:p>
            <a:p>
              <a:pPr marL="0" indent="0">
                <a:buNone/>
              </a:pPr>
              <a:r>
                <a:rPr lang="ko-KR" altLang="en-US" sz="1200" dirty="0"/>
                <a:t> </a:t>
              </a:r>
              <a:r>
                <a:rPr lang="en-US" altLang="ko-KR" sz="1200" dirty="0"/>
                <a:t>for epoch in range(</a:t>
              </a:r>
              <a:r>
                <a:rPr lang="en-US" altLang="ko-KR" sz="1200" dirty="0" err="1"/>
                <a:t>training_epochs</a:t>
              </a:r>
              <a:r>
                <a:rPr lang="en-US" altLang="ko-KR" sz="1200" dirty="0" smtClean="0"/>
                <a:t>):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 = </a:t>
              </a:r>
              <a:r>
                <a:rPr lang="en-US" altLang="ko-KR" sz="1200" dirty="0" smtClean="0"/>
                <a:t>0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for X, Y in </a:t>
              </a:r>
              <a:r>
                <a:rPr lang="en-US" altLang="ko-KR" sz="1200" dirty="0" err="1"/>
                <a:t>data_loader</a:t>
              </a:r>
              <a:r>
                <a:rPr lang="en-US" altLang="ko-KR" sz="1200" dirty="0"/>
                <a:t>: # </a:t>
              </a:r>
              <a:r>
                <a:rPr lang="ko-KR" altLang="en-US" sz="1200" dirty="0"/>
                <a:t>미니 배치 단위로 꺼내온다</a:t>
              </a:r>
              <a:r>
                <a:rPr lang="en-US" altLang="ko-KR" sz="1200" dirty="0"/>
                <a:t>. X</a:t>
              </a:r>
              <a:r>
                <a:rPr lang="ko-KR" altLang="en-US" sz="1200" dirty="0"/>
                <a:t>는 미니 배치</a:t>
              </a:r>
              <a:r>
                <a:rPr lang="en-US" altLang="ko-KR" sz="1200" dirty="0"/>
                <a:t>, Y</a:t>
              </a:r>
              <a:r>
                <a:rPr lang="ko-KR" altLang="en-US" sz="1200" dirty="0"/>
                <a:t>는 레이블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# image is already size of (28x28), no </a:t>
              </a:r>
              <a:r>
                <a:rPr lang="en-US" altLang="ko-KR" sz="1200" dirty="0" smtClean="0"/>
                <a:t>reshape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# label is not one-hot </a:t>
              </a:r>
              <a:r>
                <a:rPr lang="en-US" altLang="ko-KR" sz="1200" dirty="0" smtClean="0"/>
                <a:t>encoded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X = X.to(device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Y = Y.to(device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optimizer.zero_grad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hypothesis = model(X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/>
                <a:t>cost = criterion(hypothesis, Y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cost.backward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optimizer.step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   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 += cost / </a:t>
              </a:r>
              <a:r>
                <a:rPr lang="en-US" altLang="ko-KR" sz="1200" dirty="0" err="1" smtClean="0"/>
                <a:t>total_batch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print('[Epoch: {:&gt;4}] cost = {:&gt;.9}'.format(epoch + 1, </a:t>
              </a:r>
              <a:r>
                <a:rPr lang="en-US" altLang="ko-KR" sz="1200" dirty="0" err="1"/>
                <a:t>avg_cost</a:t>
              </a:r>
              <a:r>
                <a:rPr lang="en-US" altLang="ko-KR" sz="1200" dirty="0"/>
                <a:t>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0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C00C49-4922-5644-8C40-4B745670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10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.4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실습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11" name="직사각형 10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테스트 코드</a:t>
              </a:r>
              <a:endParaRPr lang="en-US" altLang="ko-KR" sz="1400" b="1" u="sng" dirty="0" smtClean="0"/>
            </a:p>
            <a:p>
              <a:pPr marL="0" indent="0">
                <a:buNone/>
              </a:pPr>
              <a:r>
                <a:rPr lang="en-US" altLang="ko-KR" sz="1200" dirty="0"/>
                <a:t># </a:t>
              </a:r>
              <a:r>
                <a:rPr lang="ko-KR" altLang="en-US" sz="1200" dirty="0"/>
                <a:t>학습을 진행하지 않을 것이므로 </a:t>
              </a:r>
              <a:r>
                <a:rPr lang="en-US" altLang="ko-KR" sz="1200" dirty="0" err="1"/>
                <a:t>torch.no_grad</a:t>
              </a:r>
              <a:r>
                <a:rPr lang="en-US" altLang="ko-KR" sz="1200" dirty="0"/>
                <a:t>()</a:t>
              </a:r>
            </a:p>
            <a:p>
              <a:pPr marL="0" indent="0">
                <a:buNone/>
              </a:pPr>
              <a:r>
                <a:rPr lang="en-US" altLang="ko-KR" sz="1200" dirty="0"/>
                <a:t>with </a:t>
              </a:r>
              <a:r>
                <a:rPr lang="en-US" altLang="ko-KR" sz="1200" dirty="0" err="1"/>
                <a:t>torch.no_grad</a:t>
              </a:r>
              <a:r>
                <a:rPr lang="en-US" altLang="ko-KR" sz="1200" dirty="0"/>
                <a:t>():</a:t>
              </a:r>
            </a:p>
            <a:p>
              <a:pPr marL="0" indent="0">
                <a:buNone/>
              </a:pPr>
              <a:r>
                <a:rPr lang="en-US" altLang="ko-KR" sz="1200" dirty="0"/>
                <a:t>    </a:t>
              </a:r>
              <a:r>
                <a:rPr lang="en-US" altLang="ko-KR" sz="1200" dirty="0" err="1"/>
                <a:t>X_test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mnist_test.test_data.view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len</a:t>
              </a:r>
              <a:r>
                <a:rPr lang="en-US" altLang="ko-KR" sz="1200" dirty="0"/>
                <a:t>(</a:t>
              </a:r>
              <a:r>
                <a:rPr lang="en-US" altLang="ko-KR" sz="1200" dirty="0" err="1"/>
                <a:t>mnist_test</a:t>
              </a:r>
              <a:r>
                <a:rPr lang="en-US" altLang="ko-KR" sz="1200" dirty="0"/>
                <a:t>), 1, 28, 28).float().to(device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 err="1"/>
                <a:t>Y_test</a:t>
              </a:r>
              <a:r>
                <a:rPr lang="en-US" altLang="ko-KR" sz="1200" dirty="0"/>
                <a:t> = mnist_test.test_labels.to(device</a:t>
              </a:r>
              <a:r>
                <a:rPr lang="en-US" altLang="ko-KR" sz="1200" dirty="0" smtClean="0"/>
                <a:t>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prediction = model(</a:t>
              </a:r>
              <a:r>
                <a:rPr lang="en-US" altLang="ko-KR" sz="1200" dirty="0" err="1"/>
                <a:t>X_test</a:t>
              </a:r>
              <a:r>
                <a:rPr lang="en-US" altLang="ko-KR" sz="1200" dirty="0"/>
                <a:t>)</a:t>
              </a:r>
            </a:p>
            <a:p>
              <a:pPr marL="0" indent="0">
                <a:buNone/>
              </a:pPr>
              <a:r>
                <a:rPr lang="en-US" altLang="ko-KR" sz="1200" dirty="0"/>
                <a:t>    </a:t>
              </a:r>
              <a:r>
                <a:rPr lang="en-US" altLang="ko-KR" sz="1200" dirty="0" err="1"/>
                <a:t>correct_prediction</a:t>
              </a:r>
              <a:r>
                <a:rPr lang="en-US" altLang="ko-KR" sz="1200" dirty="0"/>
                <a:t> = </a:t>
              </a:r>
              <a:r>
                <a:rPr lang="en-US" altLang="ko-KR" sz="1200" dirty="0" err="1"/>
                <a:t>torch.argmax</a:t>
              </a:r>
              <a:r>
                <a:rPr lang="en-US" altLang="ko-KR" sz="1200" dirty="0"/>
                <a:t>(prediction, 1) == </a:t>
              </a:r>
              <a:r>
                <a:rPr lang="en-US" altLang="ko-KR" sz="1200" dirty="0" err="1" smtClean="0"/>
                <a:t>Y_test</a:t>
              </a: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/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accuracy = </a:t>
              </a:r>
              <a:r>
                <a:rPr lang="en-US" altLang="ko-KR" sz="1200" dirty="0" err="1"/>
                <a:t>correct_prediction.float</a:t>
              </a:r>
              <a:r>
                <a:rPr lang="en-US" altLang="ko-KR" sz="1200" dirty="0"/>
                <a:t>().mean</a:t>
              </a:r>
              <a:r>
                <a:rPr lang="en-US" altLang="ko-KR" sz="1200" dirty="0" smtClean="0"/>
                <a:t>()</a:t>
              </a:r>
              <a:br>
                <a:rPr lang="en-US" altLang="ko-KR" sz="1200" dirty="0" smtClean="0"/>
              </a:br>
              <a:r>
                <a:rPr lang="en-US" altLang="ko-KR" sz="1200" dirty="0" smtClean="0"/>
                <a:t>    </a:t>
              </a:r>
              <a:r>
                <a:rPr lang="en-US" altLang="ko-KR" sz="1200" dirty="0"/>
                <a:t>print('Accuracy:', </a:t>
              </a:r>
              <a:r>
                <a:rPr lang="en-US" altLang="ko-KR" sz="1200" dirty="0" err="1"/>
                <a:t>accuracy.item</a:t>
              </a:r>
              <a:r>
                <a:rPr lang="en-US" altLang="ko-KR" sz="1200" dirty="0"/>
                <a:t>())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0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961473"/>
              </p:ext>
            </p:extLst>
          </p:nvPr>
        </p:nvGraphicFramePr>
        <p:xfrm>
          <a:off x="403225" y="329141"/>
          <a:ext cx="11284799" cy="5814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100"/>
                <a:gridCol w="8424699"/>
              </a:tblGrid>
              <a:tr h="71488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 소개</a:t>
                      </a:r>
                      <a:endParaRPr lang="ko-KR" altLang="en-US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691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회사명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㈜</a:t>
                      </a:r>
                      <a:r>
                        <a:rPr lang="ko-KR" altLang="en-US" sz="1600" b="1" dirty="0" err="1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포지큐브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7455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대표자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오성조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(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삼성전자 출신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)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8045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주소</a:t>
                      </a:r>
                      <a:endParaRPr lang="ko-KR" altLang="en-US" sz="1600" b="1" dirty="0" smtClean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effectLst/>
                        </a:rPr>
                        <a:t>서울특별시 강남구 </a:t>
                      </a:r>
                      <a:r>
                        <a:rPr lang="ko-KR" altLang="en-US" sz="1600" b="0" dirty="0" err="1" smtClean="0">
                          <a:effectLst/>
                        </a:rPr>
                        <a:t>테헤란로</a:t>
                      </a:r>
                      <a:r>
                        <a:rPr lang="ko-KR" altLang="en-US" sz="1600" b="0" dirty="0" smtClean="0">
                          <a:effectLst/>
                        </a:rPr>
                        <a:t> </a:t>
                      </a:r>
                      <a:r>
                        <a:rPr lang="en-US" altLang="ko-KR" sz="1600" b="0" dirty="0" smtClean="0">
                          <a:effectLst/>
                        </a:rPr>
                        <a:t>14</a:t>
                      </a:r>
                      <a:r>
                        <a:rPr lang="ko-KR" altLang="en-US" sz="1600" b="0" dirty="0" smtClean="0">
                          <a:effectLst/>
                        </a:rPr>
                        <a:t>길 </a:t>
                      </a:r>
                      <a:r>
                        <a:rPr lang="en-US" altLang="ko-KR" sz="1600" b="0" dirty="0" smtClean="0">
                          <a:effectLst/>
                        </a:rPr>
                        <a:t>16 </a:t>
                      </a:r>
                      <a:r>
                        <a:rPr lang="ko-KR" altLang="en-US" sz="1600" b="0" dirty="0" smtClean="0">
                          <a:effectLst/>
                        </a:rPr>
                        <a:t>라인빌딩 </a:t>
                      </a:r>
                      <a:r>
                        <a:rPr lang="en-US" altLang="ko-KR" sz="1600" b="0" dirty="0" smtClean="0">
                          <a:effectLst/>
                        </a:rPr>
                        <a:t>11</a:t>
                      </a:r>
                      <a:r>
                        <a:rPr lang="ko-KR" altLang="en-US" sz="1600" b="0" dirty="0" smtClean="0">
                          <a:effectLst/>
                        </a:rPr>
                        <a:t>층</a:t>
                      </a:r>
                      <a:endParaRPr lang="ko-KR" altLang="en-US" sz="1600" b="0" u="sng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58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주요 솔루션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로비 리셉션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통합 상담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AI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음성 </a:t>
                      </a:r>
                      <a:r>
                        <a:rPr lang="ko-KR" altLang="en-US" sz="1600" b="0" dirty="0" err="1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챗봇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솔루션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로비 스캐너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신용카드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신분증 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</a:t>
                      </a:r>
                      <a:endParaRPr lang="en-US" altLang="ko-KR" sz="1600" b="0" dirty="0" smtClean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문서 </a:t>
                      </a:r>
                      <a:r>
                        <a:rPr lang="en-US" altLang="ko-KR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 : </a:t>
                      </a:r>
                      <a:r>
                        <a:rPr lang="ko-KR" altLang="en-US" sz="1600" b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각종 공공 행정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문서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, </a:t>
                      </a:r>
                      <a:r>
                        <a:rPr lang="ko-KR" altLang="en-US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금융 문서 </a:t>
                      </a:r>
                      <a:r>
                        <a:rPr lang="en-US" altLang="ko-KR" sz="1600" b="0" baseline="0" dirty="0" smtClean="0"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OCR</a:t>
                      </a: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00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회사 </a:t>
                      </a:r>
                      <a:r>
                        <a:rPr lang="ko-KR" altLang="en-US" sz="1600" b="1" dirty="0" err="1" smtClean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소개글</a:t>
                      </a:r>
                      <a:endParaRPr lang="ko-KR" altLang="en-US" sz="1600" b="1" dirty="0"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600" b="0" dirty="0" err="1" smtClean="0"/>
                        <a:t>포지큐브는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기술 전문 회사로</a:t>
                      </a:r>
                      <a:r>
                        <a:rPr lang="en-US" altLang="ko-KR" sz="1600" b="0" dirty="0" smtClean="0"/>
                        <a:t>,</a:t>
                      </a:r>
                    </a:p>
                    <a:p>
                      <a:r>
                        <a:rPr lang="ko-KR" altLang="en-US" sz="1600" b="0" dirty="0" smtClean="0"/>
                        <a:t>공공기관 및 민간기업에게 </a:t>
                      </a:r>
                      <a:r>
                        <a:rPr lang="en-US" altLang="ko-KR" sz="1600" b="0" dirty="0" smtClean="0"/>
                        <a:t>AI Voice &amp; Vision </a:t>
                      </a:r>
                      <a:r>
                        <a:rPr lang="ko-KR" altLang="en-US" sz="1600" b="0" dirty="0" smtClean="0"/>
                        <a:t>서비스를 제공하고 있습니다</a:t>
                      </a:r>
                      <a:r>
                        <a:rPr lang="en-US" altLang="ko-KR" sz="1600" b="0" dirty="0" smtClean="0"/>
                        <a:t>.**</a:t>
                      </a:r>
                    </a:p>
                    <a:p>
                      <a:r>
                        <a:rPr lang="ko-KR" altLang="en-US" sz="1600" b="0" dirty="0" smtClean="0"/>
                        <a:t>우리는 뉴스에서 들어본 것 같은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기술이 아닌</a:t>
                      </a:r>
                      <a:r>
                        <a:rPr lang="en-US" altLang="ko-KR" sz="1600" b="0" dirty="0" smtClean="0"/>
                        <a:t>, </a:t>
                      </a:r>
                      <a:r>
                        <a:rPr lang="ko-KR" altLang="en-US" sz="1600" b="0" dirty="0" smtClean="0"/>
                        <a:t>삶에 적용되는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서비스를 제공하고 있습니다</a:t>
                      </a:r>
                      <a:r>
                        <a:rPr lang="en-US" altLang="ko-KR" sz="1600" b="0" dirty="0" smtClean="0"/>
                        <a:t>. AI </a:t>
                      </a:r>
                      <a:r>
                        <a:rPr lang="ko-KR" altLang="en-US" sz="1600" b="0" dirty="0" smtClean="0"/>
                        <a:t>기술이 우리 삶의 당연한 일부분이 되는 그 날을 향해 노력하고 있습니다</a:t>
                      </a:r>
                      <a:r>
                        <a:rPr lang="en-US" altLang="ko-KR" sz="1600" b="0" dirty="0" smtClean="0"/>
                        <a:t>. AI </a:t>
                      </a:r>
                      <a:r>
                        <a:rPr lang="ko-KR" altLang="en-US" sz="1600" b="0" dirty="0" smtClean="0"/>
                        <a:t>전화 응대 서비스</a:t>
                      </a:r>
                      <a:r>
                        <a:rPr lang="en-US" altLang="ko-KR" sz="1600" b="0" dirty="0" smtClean="0"/>
                        <a:t>, AI based OCR </a:t>
                      </a:r>
                      <a:r>
                        <a:rPr lang="ko-KR" altLang="en-US" sz="1600" b="0" dirty="0" smtClean="0"/>
                        <a:t>서비스 등의 </a:t>
                      </a:r>
                      <a:r>
                        <a:rPr lang="en-US" altLang="ko-KR" sz="1600" b="0" dirty="0" smtClean="0"/>
                        <a:t>AI </a:t>
                      </a:r>
                      <a:r>
                        <a:rPr lang="ko-KR" altLang="en-US" sz="1600" b="0" dirty="0" smtClean="0"/>
                        <a:t>서비스를 개발</a:t>
                      </a:r>
                      <a:r>
                        <a:rPr lang="en-US" altLang="ko-KR" sz="1600" b="0" dirty="0" smtClean="0"/>
                        <a:t>·</a:t>
                      </a:r>
                      <a:r>
                        <a:rPr lang="ko-KR" altLang="en-US" sz="1600" b="0" dirty="0" smtClean="0"/>
                        <a:t>운영합니다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marL="171450" lvl="0" indent="-171450">
                        <a:buFont typeface="Wingdings" panose="05000000000000000000" pitchFamily="2" charset="2"/>
                        <a:buChar char="§"/>
                      </a:pPr>
                      <a:endParaRPr lang="ko-KR" altLang="en-US" sz="1600" b="0" dirty="0"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263ED2-DB2F-BE4C-A0E5-F824D240E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11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현업의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실제 적용 분야와 한계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적용 분야와 한계는 무엇인가</a:t>
              </a:r>
              <a:r>
                <a:rPr lang="en-US" altLang="ko-KR" sz="1400" b="1" u="sng" dirty="0" smtClean="0"/>
                <a:t>?</a:t>
              </a:r>
            </a:p>
            <a:p>
              <a:pPr marL="0" indent="0">
                <a:buNone/>
              </a:pPr>
              <a:r>
                <a:rPr lang="ko-KR" altLang="en-US" sz="1200" dirty="0" err="1" smtClean="0"/>
                <a:t>딥러닝이</a:t>
              </a:r>
              <a:r>
                <a:rPr lang="ko-KR" altLang="en-US" sz="1200" dirty="0" smtClean="0"/>
                <a:t> 실제 적용되는 분야들의 특징은 주로 자동화와 연관되어 있다</a:t>
              </a:r>
              <a:r>
                <a:rPr lang="en-US" altLang="ko-KR" sz="1200" dirty="0" smtClean="0"/>
                <a:t>. 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이런 자동화를 처리하기 위해서는 지도학습을 주로 이용할 수 밖에 없다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그러기 위해서는 많은 데이터가 존재해야 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데이터의 </a:t>
              </a:r>
              <a:r>
                <a:rPr lang="ko-KR" altLang="en-US" sz="1200" dirty="0" err="1" smtClean="0"/>
                <a:t>레이블링</a:t>
              </a:r>
              <a:r>
                <a:rPr lang="ko-KR" altLang="en-US" sz="1200" dirty="0" smtClean="0"/>
                <a:t> 또한 수행 되어야 한다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하지만 대부분의 자동화가 필요한 분야들은 데이터는 방대하지만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레이블링이</a:t>
              </a:r>
              <a:r>
                <a:rPr lang="ko-KR" altLang="en-US" sz="1200" dirty="0" smtClean="0"/>
                <a:t> 수행되지 않은 데이터가 대부분이다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추가로 개인정보가 포함된 데이터들은 외부로 반출이 어려워 실질적인 개발을 위해서는 개인정보를 </a:t>
              </a:r>
              <a:r>
                <a:rPr lang="ko-KR" altLang="en-US" sz="1200" dirty="0" err="1" smtClean="0"/>
                <a:t>마스킹하는</a:t>
              </a:r>
              <a:r>
                <a:rPr lang="ko-KR" altLang="en-US" sz="1200" dirty="0" smtClean="0"/>
                <a:t> 기술도 수반되어야 한다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또한 </a:t>
              </a:r>
              <a:r>
                <a:rPr lang="en-US" altLang="ko-KR" sz="1200" dirty="0" smtClean="0"/>
                <a:t>GPU </a:t>
              </a:r>
              <a:r>
                <a:rPr lang="ko-KR" altLang="en-US" sz="1200" dirty="0" smtClean="0"/>
                <a:t>컴퓨팅이 반드시 필요하다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빠른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학습을 위해서는 </a:t>
              </a:r>
              <a:r>
                <a:rPr lang="en-US" altLang="ko-KR" sz="1200" dirty="0" smtClean="0"/>
                <a:t>GPU </a:t>
              </a:r>
              <a:r>
                <a:rPr lang="ko-KR" altLang="en-US" sz="1200" dirty="0" smtClean="0"/>
                <a:t>컴퓨팅이 필요한데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현재 많은 수요에 비해 공급이 부족한 것이 현실이다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끝으로 학습한 모델을 실제 업무에 적용하기 위해서는 충분한 컴퓨팅 파워를 요구하는데</a:t>
              </a:r>
              <a:r>
                <a:rPr lang="en-US" altLang="ko-KR" sz="1200" dirty="0" smtClean="0"/>
                <a:t>, 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현실적으로 고사양의 서버나 </a:t>
              </a:r>
              <a:r>
                <a:rPr lang="en-US" altLang="ko-KR" sz="1200" dirty="0" smtClean="0"/>
                <a:t>GPU </a:t>
              </a:r>
              <a:r>
                <a:rPr lang="ko-KR" altLang="en-US" sz="1200" dirty="0" smtClean="0"/>
                <a:t>서버는 많은 비용이 든다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따라서 최적화나 경량화를 통해 비교적 낮은 비용으로 모델을 동작하게 하는 기반 기술이 필요하다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다만 업계에서는 아직 이런 코어 기술을 갖춘 엔지니어가 부족하다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대부분 </a:t>
              </a:r>
              <a:r>
                <a:rPr lang="ko-KR" altLang="en-US" sz="1200" dirty="0" err="1" smtClean="0"/>
                <a:t>딥러닝의</a:t>
              </a:r>
              <a:r>
                <a:rPr lang="ko-KR" altLang="en-US" sz="1200" dirty="0" smtClean="0"/>
                <a:t> 기초를 배우고 사회에 발을 내딛는 사람들이라 실제 필요한 인재가 드물다</a:t>
              </a:r>
              <a:r>
                <a:rPr lang="en-US" altLang="ko-KR" sz="1200" dirty="0" smtClean="0"/>
                <a:t>.</a:t>
              </a:r>
            </a:p>
            <a:p>
              <a:pPr marL="0" indent="0">
                <a:buNone/>
              </a:pP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2553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12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미래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err="1" smtClean="0"/>
                <a:t>딥러닝의</a:t>
              </a:r>
              <a:r>
                <a:rPr lang="ko-KR" altLang="en-US" sz="1400" b="1" u="sng" dirty="0" smtClean="0"/>
                <a:t> 미래는 어떤 모습으로 발전할 것인가</a:t>
              </a:r>
              <a:r>
                <a:rPr lang="en-US" altLang="ko-KR" sz="1400" b="1" u="sng" dirty="0" smtClean="0"/>
                <a:t>?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 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초고성능의 컴퓨팅 출현</a:t>
              </a:r>
              <a:r>
                <a:rPr lang="en-US" altLang="ko-KR" sz="1200" b="1" dirty="0" smtClean="0"/>
                <a:t> </a:t>
              </a:r>
            </a:p>
            <a:p>
              <a:pPr lvl="1"/>
              <a:r>
                <a:rPr lang="ko-KR" altLang="en-US" sz="1200" dirty="0" smtClean="0"/>
                <a:t>양자컴퓨터</a:t>
              </a:r>
              <a:r>
                <a:rPr lang="en-US" altLang="ko-KR" sz="1200" dirty="0" smtClean="0"/>
                <a:t>, 3D </a:t>
              </a:r>
              <a:r>
                <a:rPr lang="ko-KR" altLang="en-US" sz="1200" dirty="0" smtClean="0"/>
                <a:t>메모리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빠르고 방대한 양의 학습 처리 가능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융합 학습 플랫폼 출현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영상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음성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텍스트 등이 융합된 데이터 처리 및 학습이 가능한 플랫폼 개발로 인간의 교육과 유사한 형태로 발전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자가 학습 분야의 발전</a:t>
              </a:r>
              <a:endParaRPr lang="en-US" altLang="ko-KR" sz="1200" b="1" dirty="0" smtClean="0"/>
            </a:p>
            <a:p>
              <a:pPr lvl="1"/>
              <a:r>
                <a:rPr lang="en-US" altLang="ko-KR" sz="1200" dirty="0" smtClean="0"/>
                <a:t>Self Learning </a:t>
              </a:r>
              <a:r>
                <a:rPr lang="ko-KR" altLang="en-US" sz="1200" dirty="0" smtClean="0"/>
                <a:t>분야가 두드러지게 발전하고 새로운 형태의 자가학습 기술이 지속적으로 개발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산업으로의 확장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현재 일부 분야에서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적용하여 업무 효율화를 이루고 있지만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부분적이고 제한적임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향후 산업 전분야로 확장</a:t>
              </a:r>
              <a:endParaRPr lang="en-US" altLang="ko-KR" sz="1200" dirty="0" smtClean="0"/>
            </a:p>
            <a:p>
              <a:r>
                <a:rPr lang="ko-KR" altLang="en-US" sz="1200" b="1" dirty="0" smtClean="0"/>
                <a:t>신규 분야의 출현</a:t>
              </a:r>
              <a:endParaRPr lang="en-US" altLang="ko-KR" sz="1200" b="1" dirty="0" smtClean="0"/>
            </a:p>
            <a:p>
              <a:pPr lvl="1"/>
              <a:r>
                <a:rPr lang="ko-KR" altLang="en-US" sz="1200" dirty="0" smtClean="0"/>
                <a:t>로봇 공학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자율 주행 등에 이어 우주산업과 식량 산업</a:t>
              </a:r>
              <a:r>
                <a:rPr lang="en-US" altLang="ko-KR" sz="1200" dirty="0" smtClean="0"/>
                <a:t>,</a:t>
              </a:r>
              <a:r>
                <a:rPr lang="ko-KR" altLang="en-US" sz="1200" dirty="0" smtClean="0"/>
                <a:t> 유전자 분석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신약 개발 등에서 새롭게 </a:t>
              </a:r>
              <a:r>
                <a:rPr lang="ko-KR" altLang="en-US" sz="1200" dirty="0" err="1" smtClean="0"/>
                <a:t>딥러닝을</a:t>
              </a:r>
              <a:r>
                <a:rPr lang="ko-KR" altLang="en-US" sz="1200" dirty="0" smtClean="0"/>
                <a:t> 적용하고 있음</a:t>
              </a:r>
              <a:endParaRPr lang="en-US" altLang="ko-KR" sz="1200" dirty="0" smtClean="0"/>
            </a:p>
            <a:p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5230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13. </a:t>
            </a:r>
            <a:r>
              <a:rPr lang="ko-KR" altLang="en-US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업무를 위한 학생 지도 방안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38200" y="1431206"/>
            <a:ext cx="10515600" cy="4733924"/>
            <a:chOff x="351201" y="1611767"/>
            <a:chExt cx="6514717" cy="4882053"/>
          </a:xfrm>
        </p:grpSpPr>
        <p:sp>
          <p:nvSpPr>
            <p:cNvPr id="5" name="직사각형 4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학생들이 향후 </a:t>
              </a:r>
              <a:r>
                <a:rPr lang="ko-KR" altLang="en-US" sz="1400" b="1" u="sng" dirty="0" err="1" smtClean="0"/>
                <a:t>딥러닝</a:t>
              </a:r>
              <a:r>
                <a:rPr lang="ko-KR" altLang="en-US" sz="1400" b="1" u="sng" dirty="0" smtClean="0"/>
                <a:t> 분야의 업무를 하고 싶어하는 경우 올바른 지도 방안은 무엇인가</a:t>
              </a:r>
              <a:r>
                <a:rPr lang="en-US" altLang="ko-KR" sz="1400" b="1" u="sng" dirty="0" smtClean="0"/>
                <a:t>?</a:t>
              </a:r>
            </a:p>
            <a:p>
              <a:pPr marL="0" indent="0">
                <a:buNone/>
              </a:pPr>
              <a:r>
                <a:rPr lang="ko-KR" altLang="en-US" sz="1200" dirty="0" smtClean="0"/>
                <a:t>현업에서 실제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업무가 구체적으로 어떻게 이루어지고 있는지 정확한 정보 전달</a:t>
              </a:r>
              <a:endParaRPr lang="en-US" altLang="ko-KR" sz="1200" dirty="0" smtClean="0"/>
            </a:p>
            <a:p>
              <a:pPr marL="0" indent="0">
                <a:buNone/>
              </a:pPr>
              <a:r>
                <a:rPr lang="ko-KR" altLang="en-US" sz="1200" dirty="0" smtClean="0"/>
                <a:t>그들의 커리어패스가 어떻게 만들어 졌고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그들은 왜</a:t>
              </a:r>
              <a:r>
                <a:rPr lang="en-US" altLang="ko-KR" sz="1200" dirty="0" smtClean="0"/>
                <a:t>/</a:t>
              </a:r>
              <a:r>
                <a:rPr lang="ko-KR" altLang="en-US" sz="1200" dirty="0" smtClean="0"/>
                <a:t>어떻게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업무를 하고 있는지 파악하여 내용 공유</a:t>
              </a:r>
              <a:endParaRPr lang="en-US" altLang="ko-KR" sz="1200" dirty="0" smtClean="0"/>
            </a:p>
            <a:p>
              <a:pPr marL="0" indent="0">
                <a:buNone/>
              </a:pP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분야의 업무가 미래에 어떻게 변화되고 확장될 것인지 예측하고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방향성을 설정하여 충분한 준비를 할 수 있도록 정보 전달</a:t>
              </a:r>
              <a:endParaRPr lang="en-US" altLang="ko-KR" sz="1200" dirty="0" smtClean="0"/>
            </a:p>
            <a:p>
              <a:pPr marL="0" indent="0">
                <a:buNone/>
              </a:pPr>
              <a:r>
                <a:rPr lang="ko-KR" altLang="en-US" sz="1200" dirty="0" smtClean="0"/>
                <a:t>해당 분야에서 경쟁력 있는 업무는 무엇이고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그렇게 되기 위해서는 어떤 교육과 경험을 해야 하는지 내용 파악 및 공유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398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14. </a:t>
            </a:r>
            <a:r>
              <a:rPr lang="en-US" altLang="ko-KR" sz="4000" b="1" dirty="0" smtClean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Q&amp;A</a:t>
            </a:r>
            <a:endParaRPr lang="ko-KR" altLang="en-US" sz="40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내용 개체 틀 4"/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47577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altLang="ko-K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Q&amp;A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8723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Document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6756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개념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38200" y="1537227"/>
            <a:ext cx="4106396" cy="4835293"/>
            <a:chOff x="573657" y="1894046"/>
            <a:chExt cx="3600000" cy="413431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7" y="1894046"/>
              <a:ext cx="3600000" cy="192268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657" y="3816730"/>
              <a:ext cx="3600000" cy="2211635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5029201" y="1537226"/>
            <a:ext cx="6324599" cy="4835293"/>
            <a:chOff x="351201" y="1611767"/>
            <a:chExt cx="6514717" cy="4882053"/>
          </a:xfrm>
        </p:grpSpPr>
        <p:sp>
          <p:nvSpPr>
            <p:cNvPr id="10" name="직사각형 9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u="sng" dirty="0"/>
                <a:t>인공지능</a:t>
              </a:r>
              <a:r>
                <a:rPr lang="en-US" altLang="ko-KR" sz="1400" b="1" u="sng" dirty="0"/>
                <a:t>(AI, Artificial Intelligence)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인공지능은 인간의 지능이 갖고 있는 기능을 갖춘 컴퓨터 시스템이며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인간의 지능을 기계 등에 인공적으로 시연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구현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한 가장 큰 범주에 해당합니다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일반적으로 범용 컴퓨터에 적용한다고 가정합니다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머신러닝</a:t>
              </a:r>
              <a:r>
                <a:rPr lang="en-US" altLang="ko-KR" sz="1400" b="1" u="sng" dirty="0"/>
                <a:t>(Machine Learning)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기계 학습 또는 머신 러닝은 인공지능의 한 분야로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컴퓨터가 학습할 수 있도록 하는 알고리즘과 기술을 개발하는 분야를 말합니다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딥</a:t>
              </a:r>
              <a:r>
                <a:rPr lang="ko-KR" altLang="en-US" sz="1400" b="1" u="sng" dirty="0"/>
                <a:t> 러닝</a:t>
              </a:r>
              <a:r>
                <a:rPr lang="en-US" altLang="ko-KR" sz="1400" b="1" u="sng" dirty="0"/>
                <a:t>(Deep Learning)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/>
                <a:t>심층 학습 또는 </a:t>
              </a:r>
              <a:r>
                <a:rPr lang="ko-KR" altLang="en-US" sz="1200" dirty="0" err="1"/>
                <a:t>딥러닝은</a:t>
              </a:r>
              <a:r>
                <a:rPr lang="ko-KR" altLang="en-US" sz="1200" dirty="0"/>
                <a:t> 여러 비선형 변환기법의 조합을 통해 높은 수준의 추상화를 시도하는 기계 학습 알고리즘의 집합으로 정의 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큰 틀에서 사람의 사고방식을 컴퓨터에게 가르치는 기계학습의 한 분야라고 이야기할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 err="1"/>
                <a:t>딥러닝은</a:t>
              </a:r>
              <a:r>
                <a:rPr lang="ko-KR" altLang="en-US" sz="1200" dirty="0"/>
                <a:t> 특징 추출부터 패턴까지 모든 과정을 사람의 개입 없이 심층인공신경망을 토대로 학습방식을 구현하는 기술입니다</a:t>
              </a:r>
              <a:r>
                <a:rPr lang="en-US" altLang="ko-KR" sz="1200" dirty="0"/>
                <a:t>.</a:t>
              </a:r>
            </a:p>
            <a:p>
              <a:pPr marL="0" indent="0">
                <a:buNone/>
              </a:pPr>
              <a:endParaRPr lang="en-US" altLang="ko-KR" sz="1200" dirty="0"/>
            </a:p>
            <a:p>
              <a:pPr marL="0" indent="0">
                <a:buNone/>
              </a:pPr>
              <a:r>
                <a:rPr lang="ko-KR" altLang="en-US" sz="1200" b="1" dirty="0" err="1"/>
                <a:t>머신러닝은</a:t>
              </a:r>
              <a:r>
                <a:rPr lang="ko-KR" altLang="en-US" sz="1200" b="1" dirty="0"/>
                <a:t> 인간이 데이터에 대한 결과 값을 미리 알려주어야 하고 </a:t>
              </a:r>
              <a:r>
                <a:rPr lang="ko-KR" altLang="en-US" sz="1200" b="1" dirty="0" err="1"/>
                <a:t>목표치에</a:t>
              </a:r>
              <a:r>
                <a:rPr lang="ko-KR" altLang="en-US" sz="1200" b="1" dirty="0"/>
                <a:t> 가까운 결과 값의 특징을 미리 정의해야 합니다</a:t>
              </a:r>
              <a:r>
                <a:rPr lang="en-US" altLang="ko-KR" sz="1200" b="1" dirty="0"/>
                <a:t>.</a:t>
              </a:r>
            </a:p>
            <a:p>
              <a:pPr marL="0" indent="0">
                <a:buNone/>
              </a:pPr>
              <a:r>
                <a:rPr lang="ko-KR" altLang="en-US" sz="1200" b="1" dirty="0"/>
                <a:t>반면에 </a:t>
              </a:r>
              <a:r>
                <a:rPr lang="ko-KR" altLang="en-US" sz="1200" b="1" dirty="0" err="1"/>
                <a:t>딥러닝은</a:t>
              </a:r>
              <a:r>
                <a:rPr lang="ko-KR" altLang="en-US" sz="1200" b="1" dirty="0"/>
                <a:t> 인간의 신경망인 뉴런의 작동 원리를 모방한 인공 신경망을 이용하여 복잡하고 방대한 데이터로부터 결과값을 추출하는 원리로 작동합니다</a:t>
              </a:r>
              <a:r>
                <a:rPr lang="en-US" altLang="ko-KR" sz="1200" b="1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4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1.2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방식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" t="4110" r="4771" b="8570"/>
          <a:stretch/>
        </p:blipFill>
        <p:spPr>
          <a:xfrm>
            <a:off x="7166456" y="2280353"/>
            <a:ext cx="4187344" cy="260774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838200" y="1493038"/>
            <a:ext cx="6324599" cy="4581838"/>
            <a:chOff x="351201" y="1611767"/>
            <a:chExt cx="6514717" cy="4882053"/>
          </a:xfrm>
        </p:grpSpPr>
        <p:sp>
          <p:nvSpPr>
            <p:cNvPr id="9" name="직사각형 8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400" b="1" u="sng" dirty="0"/>
                <a:t>지도학습</a:t>
              </a:r>
              <a:r>
                <a:rPr lang="en-US" altLang="ko-KR" sz="1400" b="1" u="sng" dirty="0"/>
                <a:t>(Supervised learning</a:t>
              </a:r>
              <a:r>
                <a:rPr lang="en-US" altLang="ko-KR" sz="1400" b="1" u="sng" dirty="0" smtClean="0"/>
                <a:t>)</a:t>
              </a:r>
              <a:r>
                <a:rPr lang="en-US" altLang="ko-KR" sz="1400" b="1" u="sng" dirty="0"/>
                <a:t/>
              </a:r>
              <a:br>
                <a:rPr lang="en-US" altLang="ko-KR" sz="1400" b="1" u="sng" dirty="0"/>
              </a:br>
              <a:r>
                <a:rPr lang="ko-KR" altLang="en-US" sz="1200" dirty="0" smtClean="0"/>
                <a:t>지도학습에는 </a:t>
              </a:r>
              <a:r>
                <a:rPr lang="ko-KR" altLang="en-US" sz="1200" dirty="0"/>
                <a:t>기존에 이미 분류된 학습용 데이터</a:t>
              </a:r>
              <a:r>
                <a:rPr lang="en-US" altLang="ko-KR" sz="1200" dirty="0"/>
                <a:t>(labeled </a:t>
              </a:r>
              <a:r>
                <a:rPr lang="en-US" altLang="ko-KR" sz="1200" dirty="0" err="1"/>
                <a:t>trainig</a:t>
              </a:r>
              <a:r>
                <a:rPr lang="en-US" altLang="ko-KR" sz="1200" dirty="0"/>
                <a:t> data)</a:t>
              </a:r>
              <a:r>
                <a:rPr lang="ko-KR" altLang="en-US" sz="1200" dirty="0"/>
                <a:t>로 구성된 입력 변수와 원하는 출력 변수가 수반됩니다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예를 들어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과거 매출 이력을 이용해 미래 가격을 추산할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알고리즘을 이용해 학습용 데이터를 분석함으로써 입력 변수를 출력 변수와 </a:t>
              </a:r>
              <a:r>
                <a:rPr lang="ko-KR" altLang="en-US" sz="1200" dirty="0" err="1"/>
                <a:t>매핑시키는</a:t>
              </a:r>
              <a:r>
                <a:rPr lang="ko-KR" altLang="en-US" sz="1200" dirty="0"/>
                <a:t> 함수를 찾을 수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이렇게 추론된 함수는 학습용 데이터로부터 일반화</a:t>
              </a:r>
              <a:r>
                <a:rPr lang="en-US" altLang="ko-KR" sz="1200" dirty="0"/>
                <a:t>(generalizing)</a:t>
              </a:r>
              <a:r>
                <a:rPr lang="ko-KR" altLang="en-US" sz="1200" dirty="0"/>
                <a:t>를 통해 알려지지 않은 새로운 사례들을 </a:t>
              </a:r>
              <a:r>
                <a:rPr lang="ko-KR" altLang="en-US" sz="1200" dirty="0" err="1"/>
                <a:t>매핑하고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눈에 보이지 않는 상황 속에서 결과를 예측 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지도 학습은 학습 결과를 바탕으로 미래의 무엇을 예측하냐에 따라 분류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회기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예측으로 구분할 수 있습니다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 err="1"/>
                <a:t>비지도학습</a:t>
              </a:r>
              <a:r>
                <a:rPr lang="en-US" altLang="ko-KR" sz="1400" b="1" u="sng" dirty="0"/>
                <a:t>(Unsupervised learning)</a:t>
              </a:r>
              <a:br>
                <a:rPr lang="en-US" altLang="ko-KR" sz="1400" b="1" u="sng" dirty="0"/>
              </a:br>
              <a:r>
                <a:rPr lang="ko-KR" altLang="en-US" sz="1200" dirty="0" smtClean="0"/>
                <a:t>비지도 </a:t>
              </a:r>
              <a:r>
                <a:rPr lang="ko-KR" altLang="en-US" sz="1200" dirty="0"/>
                <a:t>학습은 수행할 때 기계는 </a:t>
              </a:r>
              <a:r>
                <a:rPr lang="ko-KR" altLang="en-US" sz="1200" dirty="0" err="1"/>
                <a:t>미분류</a:t>
              </a:r>
              <a:r>
                <a:rPr lang="ko-KR" altLang="en-US" sz="1200" dirty="0"/>
                <a:t> 데이터만을 제공 받습니다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그리고 기계는 </a:t>
              </a:r>
              <a:r>
                <a:rPr lang="ko-KR" altLang="en-US" sz="1200" dirty="0" err="1"/>
                <a:t>클러스터링</a:t>
              </a:r>
              <a:r>
                <a:rPr lang="ko-KR" altLang="en-US" sz="1200" dirty="0"/>
                <a:t> 구조</a:t>
              </a:r>
              <a:r>
                <a:rPr lang="en-US" altLang="ko-KR" sz="1200" dirty="0"/>
                <a:t>(clustering structure), </a:t>
              </a:r>
              <a:r>
                <a:rPr lang="ko-KR" altLang="en-US" sz="1200" dirty="0" err="1"/>
                <a:t>저차원</a:t>
              </a:r>
              <a:r>
                <a:rPr lang="ko-KR" altLang="en-US" sz="1200" dirty="0"/>
                <a:t> </a:t>
              </a:r>
              <a:r>
                <a:rPr lang="ko-KR" altLang="en-US" sz="1200" dirty="0" err="1"/>
                <a:t>다양체</a:t>
              </a:r>
              <a:r>
                <a:rPr lang="en-US" altLang="ko-KR" sz="1200" dirty="0"/>
                <a:t>(low-dimensional manifold), </a:t>
              </a:r>
              <a:r>
                <a:rPr lang="ko-KR" altLang="en-US" sz="1200" dirty="0"/>
                <a:t>희소 트리 및 그래프</a:t>
              </a:r>
              <a:r>
                <a:rPr lang="en-US" altLang="ko-KR" sz="1200" dirty="0"/>
                <a:t>(a sparse tree and graph) </a:t>
              </a:r>
              <a:r>
                <a:rPr lang="ko-KR" altLang="en-US" sz="1200" dirty="0"/>
                <a:t>등과 같은 데이터의 기저를 이루는 고유 패턴을 발견하도록 설정됩니다</a:t>
              </a:r>
              <a:r>
                <a:rPr lang="en-US" altLang="ko-KR" sz="1200" dirty="0" smtClean="0"/>
                <a:t>.</a:t>
              </a:r>
              <a:br>
                <a:rPr lang="en-US" altLang="ko-KR" sz="1200" dirty="0" smtClean="0"/>
              </a:br>
              <a:endParaRPr lang="en-US" altLang="ko-KR" sz="1200" dirty="0"/>
            </a:p>
            <a:p>
              <a:r>
                <a:rPr lang="ko-KR" altLang="en-US" sz="1400" b="1" u="sng" dirty="0"/>
                <a:t>강화학습</a:t>
              </a:r>
              <a:r>
                <a:rPr lang="en-US" altLang="ko-KR" sz="1400" b="1" u="sng" dirty="0"/>
                <a:t>(Reinforcement learning)</a:t>
              </a:r>
              <a:br>
                <a:rPr lang="en-US" altLang="ko-KR" sz="1400" b="1" u="sng" dirty="0"/>
              </a:br>
              <a:r>
                <a:rPr lang="ko-KR" altLang="en-US" sz="1200" dirty="0"/>
                <a:t>강화 학습은 환경으로부터의 피드백을 기반으로 행위자</a:t>
              </a:r>
              <a:r>
                <a:rPr lang="en-US" altLang="ko-KR" sz="1200" dirty="0"/>
                <a:t>(agent)</a:t>
              </a:r>
              <a:r>
                <a:rPr lang="ko-KR" altLang="en-US" sz="1200" dirty="0"/>
                <a:t>의 행동을 분석하고 최적화 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기계는 어떤 액션을 취해야 할지 듣기 보다는 최고의 보상을 산출하는 액션을 발견하기 위해 서로 다른 시나리오를 시도합니다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시행 착오</a:t>
              </a:r>
              <a:r>
                <a:rPr lang="en-US" altLang="ko-KR" sz="1200" dirty="0"/>
                <a:t>(Trial-and-error)</a:t>
              </a:r>
              <a:r>
                <a:rPr lang="ko-KR" altLang="en-US" sz="1200" dirty="0"/>
                <a:t>와 지연 보상</a:t>
              </a:r>
              <a:r>
                <a:rPr lang="en-US" altLang="ko-KR" sz="1200" dirty="0"/>
                <a:t>(delayed reward)</a:t>
              </a:r>
              <a:r>
                <a:rPr lang="ko-KR" altLang="en-US" sz="1200" dirty="0"/>
                <a:t>은 다른 기법과 구별되는 강화 학습만의 특징입니다</a:t>
              </a:r>
              <a:r>
                <a:rPr lang="en-US" altLang="ko-KR" sz="12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166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8DF451-BB3D-D740-BBBF-34D50E2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1.3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학습 목적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1" r="21819" b="13966"/>
          <a:stretch/>
        </p:blipFill>
        <p:spPr>
          <a:xfrm>
            <a:off x="7371755" y="2498103"/>
            <a:ext cx="3972529" cy="3044669"/>
          </a:xfrm>
          <a:prstGeom prst="rect">
            <a:avLst/>
          </a:prstGeom>
          <a:solidFill>
            <a:schemeClr val="bg1">
              <a:alpha val="40000"/>
            </a:schemeClr>
          </a:solidFill>
        </p:spPr>
      </p:pic>
      <p:grpSp>
        <p:nvGrpSpPr>
          <p:cNvPr id="7" name="그룹 6"/>
          <p:cNvGrpSpPr/>
          <p:nvPr/>
        </p:nvGrpSpPr>
        <p:grpSpPr>
          <a:xfrm>
            <a:off x="838200" y="1430774"/>
            <a:ext cx="6657573" cy="5051507"/>
            <a:chOff x="351201" y="1611767"/>
            <a:chExt cx="6514717" cy="4882053"/>
          </a:xfrm>
        </p:grpSpPr>
        <p:sp>
          <p:nvSpPr>
            <p:cNvPr id="9" name="직사각형 8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200" b="1" u="sng" dirty="0"/>
                <a:t>지도학습</a:t>
              </a:r>
              <a:r>
                <a:rPr lang="en-US" altLang="ko-KR" sz="1200" b="1" u="sng" dirty="0"/>
                <a:t>(Supervised learning)</a:t>
              </a:r>
            </a:p>
            <a:p>
              <a:r>
                <a:rPr lang="ko-KR" altLang="en-US" sz="1100" b="1" dirty="0"/>
                <a:t>분류</a:t>
              </a:r>
              <a:r>
                <a:rPr lang="en-US" altLang="ko-KR" sz="1100" b="1" dirty="0"/>
                <a:t>(Classification):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데이터가 범주형 변수를 예측하기 위해 사용될 때 지도학습을 ‘분류’라고 하기도 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이미지에 강아지나 고양이와 같은 레이블을 할당하는 경우가 해당됩니다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레이블이 두 개인 경우를 이진 분류</a:t>
              </a:r>
              <a:r>
                <a:rPr lang="en-US" altLang="ko-KR" sz="1100" dirty="0"/>
                <a:t>(binary classification)</a:t>
              </a:r>
              <a:r>
                <a:rPr lang="ko-KR" altLang="en-US" sz="1100" dirty="0"/>
                <a:t>라고 부르며</a:t>
              </a:r>
              <a:r>
                <a:rPr lang="en-US" altLang="ko-KR" sz="1100" dirty="0"/>
                <a:t>, </a:t>
              </a:r>
              <a:r>
                <a:rPr lang="ko-KR" altLang="en-US" sz="1100" dirty="0"/>
                <a:t>범주가 두 개 이상인 경우는 다중 클래스 분류</a:t>
              </a:r>
              <a:r>
                <a:rPr lang="en-US" altLang="ko-KR" sz="1100" dirty="0"/>
                <a:t>(multi-class classification)</a:t>
              </a:r>
              <a:r>
                <a:rPr lang="ko-KR" altLang="en-US" sz="1100" dirty="0"/>
                <a:t>라고 부릅니다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b="1" dirty="0"/>
                <a:t>회귀</a:t>
              </a:r>
              <a:r>
                <a:rPr lang="en-US" altLang="ko-KR" sz="1100" b="1" dirty="0"/>
                <a:t>(Regression):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연속 값을 예측할 때 문제는 회귀 문제가 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트레이닝 데이터를 이용하여 연속적인 값을 예측하는 것을 말합니다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b="1" dirty="0"/>
                <a:t>예측</a:t>
              </a:r>
              <a:r>
                <a:rPr lang="en-US" altLang="ko-KR" sz="1100" b="1" dirty="0"/>
                <a:t>(Forecasting):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과거 및 현재 데이터를 기반으로 미래를 예측하는 과정입니다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예측은 동향</a:t>
              </a:r>
              <a:r>
                <a:rPr lang="en-US" altLang="ko-KR" sz="1100" dirty="0"/>
                <a:t>(trends)</a:t>
              </a:r>
              <a:r>
                <a:rPr lang="ko-KR" altLang="en-US" sz="1100" dirty="0"/>
                <a:t>을 분석하기 위해 가장 많이 사용됩니다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예를 들어 올해와 전년도 매출을 기반으로 </a:t>
              </a:r>
              <a:r>
                <a:rPr lang="ko-KR" altLang="en-US" sz="1100" dirty="0" err="1"/>
                <a:t>내녀도</a:t>
              </a:r>
              <a:r>
                <a:rPr lang="ko-KR" altLang="en-US" sz="1100" dirty="0"/>
                <a:t> 매출을 추산하는 과정입니다</a:t>
              </a:r>
              <a:r>
                <a:rPr lang="en-US" altLang="ko-KR" sz="11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b="1" u="sng" dirty="0" err="1"/>
                <a:t>비지도학습</a:t>
              </a:r>
              <a:r>
                <a:rPr lang="en-US" altLang="ko-KR" sz="1200" b="1" u="sng" dirty="0"/>
                <a:t>(Unsupervised learning)</a:t>
              </a:r>
            </a:p>
            <a:p>
              <a:r>
                <a:rPr lang="ko-KR" altLang="en-US" sz="1100" b="1" dirty="0" err="1"/>
                <a:t>클러스터링</a:t>
              </a:r>
              <a:r>
                <a:rPr lang="en-US" altLang="ko-KR" sz="1100" b="1" dirty="0"/>
                <a:t>(Clustering):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특정 기준에 따라 유사한 데이터 사례들을 하나의 세트로 그룹화합니다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 과정은 종종 전체 데이터 세트를 여러 </a:t>
              </a:r>
              <a:r>
                <a:rPr lang="ko-KR" altLang="en-US" sz="1100" dirty="0" err="1"/>
                <a:t>글부으로</a:t>
              </a:r>
              <a:r>
                <a:rPr lang="ko-KR" altLang="en-US" sz="1100" dirty="0"/>
                <a:t> 분류하기 위해 사용됩니다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사용자는 고유한 패턴을 찾기 위해 개별 그룹 차원에서 분석을 수행할 수 있습니다</a:t>
              </a:r>
              <a:r>
                <a:rPr lang="en-US" altLang="ko-KR" sz="1100" dirty="0"/>
                <a:t>.</a:t>
              </a:r>
            </a:p>
            <a:p>
              <a:r>
                <a:rPr lang="ko-KR" altLang="en-US" sz="1100" b="1" dirty="0"/>
                <a:t>차원 축소</a:t>
              </a:r>
              <a:r>
                <a:rPr lang="en-US" altLang="ko-KR" sz="1100" b="1" dirty="0"/>
                <a:t>(Dimension Reduction):</a:t>
              </a:r>
              <a:r>
                <a:rPr lang="en-US" altLang="ko-KR" sz="1100" dirty="0"/>
                <a:t/>
              </a:r>
              <a:br>
                <a:rPr lang="en-US" altLang="ko-KR" sz="1100" dirty="0"/>
              </a:br>
              <a:r>
                <a:rPr lang="ko-KR" altLang="en-US" sz="1100" dirty="0"/>
                <a:t>고려 중인 변수의 개수를 줄이는 작업입니다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많은 애플리케이션에서 원시 데이터</a:t>
              </a:r>
              <a:r>
                <a:rPr lang="en-US" altLang="ko-KR" sz="1100" dirty="0"/>
                <a:t>(raw data)</a:t>
              </a:r>
              <a:r>
                <a:rPr lang="ko-KR" altLang="en-US" sz="1100" dirty="0"/>
                <a:t>는 아주 높은 차원의 특징을 지닙니다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이때 일부 특징들은 중복되거나 작업과 아무 관련이 없습니다</a:t>
              </a:r>
              <a:r>
                <a:rPr lang="en-US" altLang="ko-KR" sz="1100" dirty="0"/>
                <a:t>. </a:t>
              </a:r>
              <a:r>
                <a:rPr lang="ko-KR" altLang="en-US" sz="1100" dirty="0"/>
                <a:t>따라서 차원수를 줄이면 관계를 도출하기 용이해집니다</a:t>
              </a:r>
              <a:r>
                <a:rPr lang="en-US" altLang="ko-KR" sz="1100" dirty="0" smtClean="0"/>
                <a:t>.</a:t>
              </a:r>
            </a:p>
            <a:p>
              <a:pPr marL="0" indent="0">
                <a:buNone/>
              </a:pPr>
              <a:r>
                <a:rPr lang="ko-KR" altLang="en-US" sz="1200" b="1" u="sng" dirty="0"/>
                <a:t>강화학습</a:t>
              </a:r>
              <a:r>
                <a:rPr lang="en-US" altLang="ko-KR" sz="1200" b="1" u="sng" dirty="0"/>
                <a:t>(Reinforcement learning</a:t>
              </a:r>
              <a:r>
                <a:rPr lang="en-US" altLang="ko-KR" sz="1200" b="1" u="sng" dirty="0" smtClean="0"/>
                <a:t>)</a:t>
              </a:r>
              <a:endParaRPr lang="ko-KR" altLang="en-US" sz="1200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40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2.1.1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89" y="4007314"/>
            <a:ext cx="5467211" cy="220949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838200" y="1611768"/>
            <a:ext cx="9478084" cy="2121246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 smtClean="0"/>
                <a:t>컴퓨터 </a:t>
              </a:r>
              <a:r>
                <a:rPr lang="ko-KR" altLang="en-US" sz="1400" b="1" u="sng" dirty="0" err="1" smtClean="0"/>
                <a:t>비젼</a:t>
              </a:r>
              <a:r>
                <a:rPr lang="ko-KR" altLang="en-US" sz="1400" b="1" u="sng" dirty="0" smtClean="0"/>
                <a:t> </a:t>
              </a:r>
              <a:r>
                <a:rPr lang="en-US" altLang="ko-KR" sz="1400" b="1" u="sng" dirty="0" smtClean="0"/>
                <a:t>(Computer Vision)</a:t>
              </a:r>
              <a:endParaRPr lang="ko-KR" altLang="en-US" sz="1400" b="1" u="sng" dirty="0" smtClean="0"/>
            </a:p>
            <a:p>
              <a:r>
                <a:rPr lang="ko-KR" altLang="en-US" sz="1200" b="1" dirty="0" smtClean="0"/>
                <a:t>이미지 분류 </a:t>
              </a:r>
              <a:r>
                <a:rPr lang="en-US" altLang="ko-KR" sz="1200" b="1" dirty="0" smtClean="0"/>
                <a:t>(Image classification)</a:t>
              </a:r>
              <a:r>
                <a:rPr lang="en-US" altLang="ko-KR" sz="1200" b="1" dirty="0"/>
                <a:t/>
              </a:r>
              <a:br>
                <a:rPr lang="en-US" altLang="ko-KR" sz="1200" b="1" dirty="0"/>
              </a:br>
              <a:r>
                <a:rPr lang="ko-KR" altLang="en-US" sz="1200" dirty="0" smtClean="0"/>
                <a:t>인간이 이미지를 분류하는 성능은 약 </a:t>
              </a:r>
              <a:r>
                <a:rPr lang="en-US" altLang="ko-KR" sz="1200" dirty="0" smtClean="0"/>
                <a:t>95%</a:t>
              </a:r>
              <a:r>
                <a:rPr lang="ko-KR" altLang="en-US" sz="1200" dirty="0" smtClean="0"/>
                <a:t>정도 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인공지능 모델을 구축해서 이미지를 분류하는 대회가 </a:t>
              </a:r>
              <a:r>
                <a:rPr lang="en-US" altLang="ko-KR" sz="1200" dirty="0" smtClean="0"/>
                <a:t>2010</a:t>
              </a:r>
              <a:r>
                <a:rPr lang="ko-KR" altLang="en-US" sz="1200" dirty="0" smtClean="0"/>
                <a:t>년부터 열려왔습니다</a:t>
              </a:r>
              <a:r>
                <a:rPr lang="en-US" altLang="ko-KR" sz="1200" dirty="0" smtClean="0"/>
                <a:t>. 2010</a:t>
              </a:r>
              <a:r>
                <a:rPr lang="ko-KR" altLang="en-US" sz="1200" dirty="0" smtClean="0"/>
                <a:t>년에 우승했던 모델의 분류 성능은 약 </a:t>
              </a:r>
              <a:r>
                <a:rPr lang="en-US" altLang="ko-KR" sz="1200" dirty="0" smtClean="0"/>
                <a:t>72%</a:t>
              </a:r>
              <a:r>
                <a:rPr lang="ko-KR" altLang="en-US" sz="1200" dirty="0" smtClean="0"/>
                <a:t>입니다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어떻게 하면 인간처럼 또는 그 이상 이미지 분류의 성능을 낼 수 있을까 많은 연구자들이 고민을 해왔습니다</a:t>
              </a:r>
              <a:r>
                <a:rPr lang="en-US" altLang="ko-KR" sz="1200" dirty="0" smtClean="0"/>
                <a:t>. 2015</a:t>
              </a:r>
              <a:r>
                <a:rPr lang="ko-KR" altLang="en-US" sz="1200" dirty="0" smtClean="0"/>
                <a:t>년 </a:t>
              </a:r>
              <a:r>
                <a:rPr lang="en-US" altLang="ko-KR" sz="1200" dirty="0" err="1" smtClean="0"/>
                <a:t>ResNet</a:t>
              </a:r>
              <a:r>
                <a:rPr lang="ko-KR" altLang="en-US" sz="1200" dirty="0" smtClean="0"/>
                <a:t>이라는 모델이 약</a:t>
              </a:r>
              <a:r>
                <a:rPr lang="en-US" altLang="ko-KR" sz="1200" dirty="0" smtClean="0"/>
                <a:t>96%</a:t>
              </a:r>
              <a:r>
                <a:rPr lang="ko-KR" altLang="en-US" sz="1200" dirty="0" smtClean="0"/>
                <a:t>의 성능을 기록하면서 나오면서 인간의 성능을 뛰어넘기 시작했습니다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그 이후로도</a:t>
              </a:r>
              <a:r>
                <a:rPr lang="en-US" altLang="ko-KR" sz="1200" dirty="0" smtClean="0"/>
                <a:t>, </a:t>
              </a:r>
              <a:r>
                <a:rPr lang="ko-KR" altLang="en-US" sz="1200" dirty="0" err="1" smtClean="0"/>
                <a:t>딥러닝</a:t>
              </a:r>
              <a:r>
                <a:rPr lang="ko-KR" altLang="en-US" sz="1200" dirty="0" smtClean="0"/>
                <a:t> 모델들은 계속 발전해 오고 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이제는 단순히 이미지를 분류하는 것을 넘어서 다양한 분야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다양한 방식으로 발전해 오고 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이미지 분류를 하더라도 수많은 데이터 없이 적은 데이터만을 가지고 어떻게 하면 높은 성능을 기록을 할 수 있을 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어떻게 하면 더욱 더 강건한 </a:t>
              </a:r>
              <a:r>
                <a:rPr lang="en-US" altLang="ko-KR" sz="1200" dirty="0" smtClean="0"/>
                <a:t>(Robust) </a:t>
              </a:r>
              <a:r>
                <a:rPr lang="ko-KR" altLang="en-US" sz="1200" dirty="0" smtClean="0"/>
                <a:t>모델을 만들 수 있을지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어떻게 하면 학습 데이터에 내에 있는 </a:t>
              </a:r>
              <a:r>
                <a:rPr lang="ko-KR" altLang="en-US" sz="1200" dirty="0" err="1" smtClean="0"/>
                <a:t>노이즈</a:t>
              </a:r>
              <a:r>
                <a:rPr lang="ko-KR" altLang="en-US" sz="1200" dirty="0" smtClean="0"/>
                <a:t> 데이터를 걸러 낼 수 있을지 등 다양한 형태와 분야로 발전해 오고 있습니다</a:t>
              </a:r>
              <a:r>
                <a:rPr lang="en-US" altLang="ko-KR" sz="1200" dirty="0" smtClean="0"/>
                <a:t>.</a:t>
              </a:r>
              <a:endParaRPr lang="ko-KR" altLang="en-US" sz="1200" dirty="0" smtClean="0"/>
            </a:p>
            <a:p>
              <a:pPr marL="0" indent="0">
                <a:buNone/>
              </a:pP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0591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CB2AF-EEEA-A64F-AFEE-9859DD56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2.1.2 </a:t>
            </a:r>
            <a:r>
              <a:rPr lang="ko-KR" altLang="en-US" sz="3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적용분야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개요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838200" y="1555206"/>
            <a:ext cx="5590880" cy="4176292"/>
            <a:chOff x="351201" y="1611767"/>
            <a:chExt cx="6514717" cy="4882053"/>
          </a:xfrm>
        </p:grpSpPr>
        <p:sp>
          <p:nvSpPr>
            <p:cNvPr id="12" name="직사각형 11"/>
            <p:cNvSpPr/>
            <p:nvPr/>
          </p:nvSpPr>
          <p:spPr>
            <a:xfrm>
              <a:off x="351201" y="1611767"/>
              <a:ext cx="6514717" cy="48820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내용 개체 틀 2">
              <a:extLst>
                <a:ext uri="{FF2B5EF4-FFF2-40B4-BE49-F238E27FC236}">
                  <a16:creationId xmlns="" xmlns:a16="http://schemas.microsoft.com/office/drawing/2014/main" id="{99795100-274B-8944-A5CB-4843C7FA316D}"/>
                </a:ext>
              </a:extLst>
            </p:cNvPr>
            <p:cNvSpPr txBox="1">
              <a:spLocks/>
            </p:cNvSpPr>
            <p:nvPr/>
          </p:nvSpPr>
          <p:spPr>
            <a:xfrm>
              <a:off x="624689" y="1828801"/>
              <a:ext cx="5900972" cy="439093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Wingdings" panose="05000000000000000000" pitchFamily="2" charset="2"/>
                <a:buChar char="§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맑은 고딕" panose="020B0503020000020004" pitchFamily="50" charset="-127"/>
                <a:buChar char="－"/>
                <a:defRPr sz="16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2pPr>
              <a:lvl3pPr marL="1371600" indent="-4572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3pPr>
              <a:lvl4pPr marL="17145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lt"/>
                <a:buAutoNum type="alphaLcPeriod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4pPr>
              <a:lvl5pPr marL="2171700" indent="-3429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+mj-ea"/>
                <a:buAutoNum type="circleNumDbPlain"/>
                <a:defRPr sz="1200" kern="1200">
                  <a:solidFill>
                    <a:schemeClr val="tx1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ko-KR" altLang="en-US" sz="1400" b="1" u="sng" dirty="0"/>
                <a:t>컴퓨터 </a:t>
              </a:r>
              <a:r>
                <a:rPr lang="ko-KR" altLang="en-US" sz="1400" b="1" u="sng" dirty="0" err="1"/>
                <a:t>비젼</a:t>
              </a:r>
              <a:r>
                <a:rPr lang="ko-KR" altLang="en-US" sz="1400" b="1" u="sng" dirty="0"/>
                <a:t> </a:t>
              </a:r>
              <a:r>
                <a:rPr lang="en-US" altLang="ko-KR" sz="1400" b="1" u="sng" dirty="0"/>
                <a:t>(Computer Vision)</a:t>
              </a:r>
              <a:endParaRPr lang="ko-KR" altLang="en-US" sz="1400" b="1" u="sng" dirty="0"/>
            </a:p>
            <a:p>
              <a:r>
                <a:rPr lang="ko-KR" altLang="en-US" sz="1200" b="1" dirty="0" smtClean="0"/>
                <a:t>객체 </a:t>
              </a:r>
              <a:r>
                <a:rPr lang="ko-KR" altLang="en-US" sz="1200" b="1" dirty="0"/>
                <a:t>탐지 </a:t>
              </a:r>
              <a:r>
                <a:rPr lang="en-US" altLang="ko-KR" sz="1200" b="1" dirty="0"/>
                <a:t>(Object Detection</a:t>
              </a:r>
              <a:r>
                <a:rPr lang="en-US" altLang="ko-KR" sz="1200" b="1" dirty="0" smtClean="0"/>
                <a:t>)</a:t>
              </a:r>
              <a:r>
                <a:rPr lang="en-US" altLang="ko-KR" sz="1200" dirty="0"/>
                <a:t/>
              </a:r>
              <a:br>
                <a:rPr lang="en-US" altLang="ko-KR" sz="1200" dirty="0"/>
              </a:br>
              <a:r>
                <a:rPr lang="ko-KR" altLang="en-US" sz="1200" dirty="0" smtClean="0"/>
                <a:t>객체 </a:t>
              </a:r>
              <a:r>
                <a:rPr lang="ko-KR" altLang="en-US" sz="1200" dirty="0"/>
                <a:t>탐지란 어떠한 이미지 및 비디오 속에 포함 되어있는 물체들에 대해서 어떤 물체인지 분류해내는 이미지 분류를 하는 것과 동시에 해당 물체가 이미지 및 비디오 속에 어디에 위치하였는지 찾아내는 일입니다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다량의 이미지 및 비디오 데이터를 활용하며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이미지 및 비디오 내 특정 물체의 위치 정보를 </a:t>
              </a:r>
              <a:r>
                <a:rPr lang="en-US" altLang="ko-KR" sz="1200" dirty="0"/>
                <a:t>X, Y </a:t>
              </a:r>
              <a:r>
                <a:rPr lang="ko-KR" altLang="en-US" sz="1200" dirty="0"/>
                <a:t>좌표 값과 해당 물체의 크기인 </a:t>
              </a:r>
              <a:r>
                <a:rPr lang="en-US" altLang="ko-KR" sz="1200" dirty="0"/>
                <a:t>Width, Height </a:t>
              </a:r>
              <a:r>
                <a:rPr lang="ko-KR" altLang="en-US" sz="1200" dirty="0"/>
                <a:t>값을 레이블 정보로 이용하여 </a:t>
              </a:r>
              <a:r>
                <a:rPr lang="ko-KR" altLang="en-US" sz="1200" dirty="0" err="1"/>
                <a:t>딥러닝</a:t>
              </a:r>
              <a:r>
                <a:rPr lang="ko-KR" altLang="en-US" sz="1200" dirty="0"/>
                <a:t> 모델이 학습합니다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연구자들 사이에서는 </a:t>
              </a:r>
              <a:r>
                <a:rPr lang="en-US" altLang="ko-KR" sz="1200" dirty="0"/>
                <a:t>(X, Y, W, H) </a:t>
              </a:r>
              <a:r>
                <a:rPr lang="ko-KR" altLang="en-US" sz="1200" dirty="0"/>
                <a:t>정보를 보통 </a:t>
              </a:r>
              <a:r>
                <a:rPr lang="en-US" altLang="ko-KR" sz="1200" dirty="0"/>
                <a:t>Bounding Box</a:t>
              </a:r>
              <a:r>
                <a:rPr lang="ko-KR" altLang="en-US" sz="1200" dirty="0"/>
                <a:t>라고 많이 표현하고 있습니다</a:t>
              </a:r>
              <a:r>
                <a:rPr lang="en-US" altLang="ko-KR" sz="1200" dirty="0"/>
                <a:t>. </a:t>
              </a:r>
              <a:r>
                <a:rPr lang="ko-KR" altLang="en-US" sz="1200" dirty="0"/>
                <a:t>객체 탐지 기술은 자율주행자동차</a:t>
              </a:r>
              <a:r>
                <a:rPr lang="en-US" altLang="ko-KR" sz="1200" dirty="0"/>
                <a:t>, CCTV </a:t>
              </a:r>
              <a:r>
                <a:rPr lang="ko-KR" altLang="en-US" sz="1200" dirty="0"/>
                <a:t>등 카메라 기술을 바탕으로 이루어지고 있는 제품 및 서비스에 최근 도입되고 있으며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현재 다양한 연구가 진행되고 있습니다</a:t>
              </a:r>
            </a:p>
            <a:p>
              <a:pPr marL="0" indent="0">
                <a:buNone/>
              </a:pPr>
              <a:endParaRPr lang="ko-KR" altLang="en-US" sz="10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3" t="5814" r="1872"/>
          <a:stretch/>
        </p:blipFill>
        <p:spPr>
          <a:xfrm>
            <a:off x="6591299" y="2022284"/>
            <a:ext cx="4762501" cy="359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7307</TotalTime>
  <Words>1633</Words>
  <Application>Microsoft Office PowerPoint</Application>
  <PresentationFormat>와이드스크린</PresentationFormat>
  <Paragraphs>390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함초롬돋움</vt:lpstr>
      <vt:lpstr>Arial</vt:lpstr>
      <vt:lpstr>Wingdings</vt:lpstr>
      <vt:lpstr>Office 테마</vt:lpstr>
      <vt:lpstr>현업의 딥러닝 개발자가 말하는 딥러닝 개발의 현황과 미래</vt:lpstr>
      <vt:lpstr>PowerPoint 프레젠테이션</vt:lpstr>
      <vt:lpstr>PowerPoint 프레젠테이션</vt:lpstr>
      <vt:lpstr>PowerPoint 프레젠테이션</vt:lpstr>
      <vt:lpstr>1.1 딥러닝 개요(개념)</vt:lpstr>
      <vt:lpstr>1.2 딥러닝 개요(학습 방식)</vt:lpstr>
      <vt:lpstr>1.3 딥러닝 개요(학습 목적)</vt:lpstr>
      <vt:lpstr>2.1.1 딥러닝 적용분야(개요)</vt:lpstr>
      <vt:lpstr>2.1.2 딥러닝 적용분야(개요)</vt:lpstr>
      <vt:lpstr>2.1.3 딥러닝 적용분야(개요)</vt:lpstr>
      <vt:lpstr>2.1.4 딥러닝 적용분야(개요)</vt:lpstr>
      <vt:lpstr>2.1.5 딥러닝 적용분야(개요)</vt:lpstr>
      <vt:lpstr>2.1.6 딥러닝 적용분야(개요)</vt:lpstr>
      <vt:lpstr>2.2 딥러닝 적용분야(현업)</vt:lpstr>
      <vt:lpstr>3.1 딥러닝 연관 업무(개요)</vt:lpstr>
      <vt:lpstr>3.2 딥러닝 연관 업무(현업)</vt:lpstr>
      <vt:lpstr>4.1.1 딥러닝의 다양한 네트워크</vt:lpstr>
      <vt:lpstr>4.1.2 딥러닝의 다양한 네트워크</vt:lpstr>
      <vt:lpstr>4.2 딥러닝의 다양한 네트워크(비교)</vt:lpstr>
      <vt:lpstr>5.1.1 딥러닝 손실 함수</vt:lpstr>
      <vt:lpstr>5.1.2 딥러닝 손실 함수</vt:lpstr>
      <vt:lpstr>6.1 영상 분야의 딥러닝을 위한 사전 지식</vt:lpstr>
      <vt:lpstr>6.2.1 영상 분야의 딥러닝을 위한 사전 지식</vt:lpstr>
      <vt:lpstr>6.2.2 영상 분야의 딥러닝을 위한 사전 지식</vt:lpstr>
      <vt:lpstr>6.3 영상 분야의 딥러닝을 위한 사전 지식</vt:lpstr>
      <vt:lpstr>6.4 영상 분야의 딥러닝을 위한 사전 지식</vt:lpstr>
      <vt:lpstr>6.5 영상 분야의 딥러닝을 위한 사전 지식</vt:lpstr>
      <vt:lpstr>7.1 딥러닝 기술 개발을 위한 준비</vt:lpstr>
      <vt:lpstr>7.2 딥러닝 기술 개발을 위한 준비</vt:lpstr>
      <vt:lpstr>8.1 딥러닝 실습 환경 구축</vt:lpstr>
      <vt:lpstr>8.2 딥러닝 실습 환경 구축</vt:lpstr>
      <vt:lpstr>8.3 딥러닝 실습 환경 구축</vt:lpstr>
      <vt:lpstr>8.4 딥러닝 실습 환경 구축</vt:lpstr>
      <vt:lpstr>9.1 딥러닝 실습을 위한 사전 연습</vt:lpstr>
      <vt:lpstr>9.2 딥러닝 실습을 위한 사전 연습</vt:lpstr>
      <vt:lpstr>10.1 딥러닝 실습</vt:lpstr>
      <vt:lpstr>10.2 딥러닝 실습</vt:lpstr>
      <vt:lpstr>10.3 딥러닝 실습</vt:lpstr>
      <vt:lpstr>10.4 딥러닝 실습</vt:lpstr>
      <vt:lpstr>11. 현업의 딥러닝 실제 적용 분야와 한계</vt:lpstr>
      <vt:lpstr>12. 딥러닝의 미래</vt:lpstr>
      <vt:lpstr>13. 딥러닝 업무를 위한 학생 지도 방안</vt:lpstr>
      <vt:lpstr>14. Q&amp;A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deeplearning today</dc:title>
  <dc:creator>건호 김</dc:creator>
  <cp:lastModifiedBy>Microsoft 계정</cp:lastModifiedBy>
  <cp:revision>403</cp:revision>
  <dcterms:created xsi:type="dcterms:W3CDTF">2021-12-08T13:52:24Z</dcterms:created>
  <dcterms:modified xsi:type="dcterms:W3CDTF">2021-12-26T16:01:55Z</dcterms:modified>
</cp:coreProperties>
</file>